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75" r:id="rId3"/>
    <p:sldId id="266" r:id="rId4"/>
    <p:sldId id="258" r:id="rId5"/>
    <p:sldId id="272" r:id="rId6"/>
    <p:sldId id="259" r:id="rId7"/>
    <p:sldId id="263" r:id="rId8"/>
    <p:sldId id="271" r:id="rId9"/>
    <p:sldId id="260" r:id="rId10"/>
    <p:sldId id="267" r:id="rId11"/>
    <p:sldId id="274" r:id="rId12"/>
    <p:sldId id="270" r:id="rId13"/>
    <p:sldId id="261" r:id="rId14"/>
    <p:sldId id="273" r:id="rId15"/>
    <p:sldId id="282" r:id="rId16"/>
    <p:sldId id="281" r:id="rId17"/>
    <p:sldId id="279" r:id="rId18"/>
    <p:sldId id="280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7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86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73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5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38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83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2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663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84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35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86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71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d.adobe.com/view/3a19d2b7-ee6d-4688-bb6f-d1660c8e89d8" TargetMode="External"/><Relationship Id="rId2" Type="http://schemas.openxmlformats.org/officeDocument/2006/relationships/hyperlink" Target="https://can01.safelinks.protection.outlook.com/?url=http%3A%2F%2Fwww.recherche-qualitative.qc.ca%2Fdocuments%2Ffiles%2Frevue%2Fedition_reguliere%2Fnumero26%25281%2529%2Fmukamurera_al_ch.pdf&amp;data=04%7C01%7CBerenger.Benteux%40USherbrooke.ca%7C60748d7b9282408a0a5608d8c237b5cb%7C3a5a8744593545f99423b32c3a5de082%7C0%7C0%7C637472891814658039%7CUnknown%7CTWFpbGZsb3d8eyJWIjoiMC4wLjAwMDAiLCJQIjoiV2luMzIiLCJBTiI6Ik1haWwiLCJXVCI6Mn0%3D%7C1000&amp;sdata=dIPn6rj%2BKK5VQhKscMKnR4QrMmmiYvlWLnqwkMrFk0I%3D&amp;reserved=0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recherche-qualitative.qc.ca/documents/files/revue/edition_reguliere/numero32%281%29/numero-complet-RQ-32-1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EaSbgpuFcMGIh-zJDAiCQw/videos" TargetMode="External"/><Relationship Id="rId2" Type="http://schemas.openxmlformats.org/officeDocument/2006/relationships/hyperlink" Target="https://www.youtube.com/playlist?list=PLjCDy_BmhjHJsZnHXpMMC7OVUr7BcpgX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outube.com/watch?v=6bIX2b-pbwI" TargetMode="External"/><Relationship Id="rId5" Type="http://schemas.openxmlformats.org/officeDocument/2006/relationships/hyperlink" Target="https://www.youtube.com/watch?v=LyOIvT2ARus" TargetMode="External"/><Relationship Id="rId4" Type="http://schemas.openxmlformats.org/officeDocument/2006/relationships/hyperlink" Target="https://www.youtube.com/watch?v=cKToOQ64les&amp;t=7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Berenger.benteux@usherbrooke.ca" TargetMode="External"/><Relationship Id="rId2" Type="http://schemas.openxmlformats.org/officeDocument/2006/relationships/hyperlink" Target="mailto:stephanie.lanctot@usherbrooke.ca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CEF4EB-145A-4F65-8BBF-82A36F036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1941608"/>
            <a:ext cx="10058400" cy="2229612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fr-FR" dirty="0">
                <a:solidFill>
                  <a:srgbClr val="002060"/>
                </a:solidFill>
              </a:rPr>
              <a:t>La recension des écrits avec le logiciel </a:t>
            </a:r>
            <a:r>
              <a:rPr lang="fr-FR" dirty="0" err="1">
                <a:solidFill>
                  <a:srgbClr val="002060"/>
                </a:solidFill>
              </a:rPr>
              <a:t>NVivo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22AA97-7F9F-4AE7-84E4-0C8D61725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414" y="4563904"/>
            <a:ext cx="9916266" cy="1776738"/>
          </a:xfrm>
        </p:spPr>
        <p:txBody>
          <a:bodyPr>
            <a:normAutofit fontScale="55000" lnSpcReduction="20000"/>
          </a:bodyPr>
          <a:lstStyle/>
          <a:p>
            <a:r>
              <a:rPr lang="fr-FR" sz="5100" dirty="0">
                <a:latin typeface="+mn-lt"/>
              </a:rPr>
              <a:t>Bérenger BENTEUX </a:t>
            </a:r>
            <a:r>
              <a:rPr lang="fr-FR" sz="5100" cap="none" spc="0" dirty="0">
                <a:solidFill>
                  <a:srgbClr val="344068"/>
                </a:solidFill>
                <a:latin typeface="+mn-lt"/>
              </a:rPr>
              <a:t>et</a:t>
            </a:r>
            <a:r>
              <a:rPr lang="fr-FR" sz="5100" dirty="0">
                <a:latin typeface="+mn-lt"/>
              </a:rPr>
              <a:t> Stéphanie Lanctôt</a:t>
            </a:r>
            <a:r>
              <a:rPr lang="fr-FR" sz="5100" dirty="0"/>
              <a:t> </a:t>
            </a:r>
          </a:p>
          <a:p>
            <a:r>
              <a:rPr lang="fr-FR" sz="5100" cap="none" spc="0" dirty="0">
                <a:solidFill>
                  <a:srgbClr val="344068"/>
                </a:solidFill>
              </a:rPr>
              <a:t>Étudiant.es au Doctorat en éducation à l’Université de Sherbrooke</a:t>
            </a:r>
            <a:br>
              <a:rPr lang="fr-FR" sz="5100" dirty="0"/>
            </a:br>
            <a:endParaRPr lang="fr-FR" sz="5100" dirty="0"/>
          </a:p>
          <a:p>
            <a:r>
              <a:rPr lang="fr-FR" sz="5100" cap="none" spc="0" dirty="0">
                <a:solidFill>
                  <a:srgbClr val="344068"/>
                </a:solidFill>
              </a:rPr>
              <a:t>Atelier offert le 28 janvier 2021 de 14h à 15h par TEAMS</a:t>
            </a:r>
          </a:p>
          <a:p>
            <a:endParaRPr lang="fr-FR" sz="4500" dirty="0"/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EA946928-274C-4271-A282-06CCE807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14" y="399766"/>
            <a:ext cx="4856586" cy="13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43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9ED2D-2EAD-43E8-AD34-0C40664F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Avec le logiciel </a:t>
            </a:r>
            <a:r>
              <a:rPr lang="fr-FR" dirty="0" err="1">
                <a:solidFill>
                  <a:srgbClr val="002060"/>
                </a:solidFill>
              </a:rPr>
              <a:t>NVivo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C2B9318-C9A3-423A-946E-8CC8B5EC5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673" y="1846263"/>
            <a:ext cx="832097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7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9ED2D-2EAD-43E8-AD34-0C40664F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Avec le logiciel </a:t>
            </a:r>
            <a:r>
              <a:rPr lang="fr-FR" dirty="0" err="1">
                <a:solidFill>
                  <a:srgbClr val="002060"/>
                </a:solidFill>
              </a:rPr>
              <a:t>NVivo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CC53435-F575-4EBD-B57E-F72B68C3C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918182"/>
            <a:ext cx="543239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37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DD67062-25A7-42F1-B181-1800797EC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879C5D-A708-4F1D-ABFE-F0ACF6D6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3975" b="11756"/>
          <a:stretch/>
        </p:blipFill>
        <p:spPr>
          <a:xfrm>
            <a:off x="-15" y="10"/>
            <a:ext cx="12192000" cy="6857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1C6E97-92DB-4606-9E8B-F4D32AD1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fr-CA" dirty="0"/>
              <a:t>La recension dynamique en combinant nœuds et attributs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D70707-56D7-4FC6-9732-92BF6E16E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A76FBC5-74A5-446E-83ED-7A305EE11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751DA2-9310-4BCD-B76E-31139951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7680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9ED2D-2EAD-43E8-AD34-0C40664F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La recension dynamique en combinant nœuds et attributs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F21E0BF-7E46-4B41-9812-1D1C1C56A5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01" y="2209971"/>
            <a:ext cx="6229490" cy="31634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A17EF58-FDD3-472C-B670-A1BFCAE5D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331" y="3337657"/>
            <a:ext cx="4175548" cy="908039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3D9C080-F47D-4BAA-8565-ED4862D16097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6721791" y="3791677"/>
            <a:ext cx="640540" cy="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914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DD67062-25A7-42F1-B181-1800797EC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879C5D-A708-4F1D-ABFE-F0ACF6D6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3975" b="11756"/>
          <a:stretch/>
        </p:blipFill>
        <p:spPr>
          <a:xfrm>
            <a:off x="-15" y="10"/>
            <a:ext cx="12192000" cy="6857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1C6E97-92DB-4606-9E8B-F4D32AD1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Les </a:t>
            </a:r>
            <a:r>
              <a:rPr lang="en-US" dirty="0" err="1"/>
              <a:t>requêtes</a:t>
            </a:r>
            <a:r>
              <a:rPr lang="en-US" dirty="0"/>
              <a:t> pour </a:t>
            </a:r>
            <a:r>
              <a:rPr lang="en-US" dirty="0" err="1"/>
              <a:t>croiser</a:t>
            </a:r>
            <a:r>
              <a:rPr lang="en-US" dirty="0"/>
              <a:t> les </a:t>
            </a:r>
            <a:r>
              <a:rPr lang="en-US" dirty="0" err="1"/>
              <a:t>résultats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D70707-56D7-4FC6-9732-92BF6E16E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A76FBC5-74A5-446E-83ED-7A305EE11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751DA2-9310-4BCD-B76E-31139951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1746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>
            <a:extLst>
              <a:ext uri="{FF2B5EF4-FFF2-40B4-BE49-F238E27FC236}">
                <a16:creationId xmlns:a16="http://schemas.microsoft.com/office/drawing/2014/main" id="{23344953-03BD-42E8-86D2-E88CA782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77" y="1289916"/>
            <a:ext cx="10058400" cy="321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7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DD67062-25A7-42F1-B181-1800797EC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879C5D-A708-4F1D-ABFE-F0ACF6D6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3975" b="11756"/>
          <a:stretch/>
        </p:blipFill>
        <p:spPr>
          <a:xfrm>
            <a:off x="-15" y="10"/>
            <a:ext cx="12192000" cy="6857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1C6E97-92DB-4606-9E8B-F4D32AD1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Références</a:t>
            </a:r>
            <a:r>
              <a:rPr lang="en-US" dirty="0"/>
              <a:t> </a:t>
            </a:r>
            <a:r>
              <a:rPr lang="en-US" dirty="0" err="1"/>
              <a:t>complémentaires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D70707-56D7-4FC6-9732-92BF6E16E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A76FBC5-74A5-446E-83ED-7A305EE11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751DA2-9310-4BCD-B76E-31139951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22434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23E22-FD90-47FC-99B6-3C2CBCFE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Compléments</a:t>
            </a:r>
            <a:r>
              <a:rPr lang="en-US" sz="3200" dirty="0"/>
              <a:t>  </a:t>
            </a:r>
            <a:r>
              <a:rPr lang="en-US" sz="3200" dirty="0" err="1"/>
              <a:t>bibliographiques</a:t>
            </a:r>
            <a:r>
              <a:rPr lang="en-US" sz="3200" dirty="0"/>
              <a:t>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0E395F-5B83-45D9-A03A-699CB8CD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190" y="605896"/>
            <a:ext cx="6870032" cy="5818967"/>
          </a:xfrm>
          <a:noFill/>
        </p:spPr>
        <p:txBody>
          <a:bodyPr vert="horz" lIns="0" tIns="45720" rIns="0" bIns="45720" rtlCol="0" anchor="ctr">
            <a:normAutofit fontScale="92500" lnSpcReduction="10000"/>
          </a:bodyPr>
          <a:lstStyle/>
          <a:p>
            <a:pPr marL="541338" indent="-541338" fontAlgn="base">
              <a:buNone/>
            </a:pPr>
            <a:r>
              <a:rPr lang="fr-FR" dirty="0"/>
              <a:t>Bourdon, S. (2000). L’analyse qualitative informatisée : logique des puces et quête de sens. </a:t>
            </a:r>
            <a:r>
              <a:rPr lang="fr-FR" i="1" dirty="0"/>
              <a:t>Recherches qualitatives, 21</a:t>
            </a:r>
            <a:r>
              <a:rPr lang="fr-FR" dirty="0"/>
              <a:t>, 21–44. Repéré à </a:t>
            </a:r>
            <a:r>
              <a:rPr lang="fr-FR" u="sng" dirty="0">
                <a:solidFill>
                  <a:schemeClr val="accent2"/>
                </a:solidFill>
              </a:rPr>
              <a:t>http://www.recherche-qualitative.qc.ca/documents/files/revue/edition_reguliere/numero21/21Bourdon.pdf</a:t>
            </a:r>
            <a:r>
              <a:rPr lang="fr-FR" dirty="0"/>
              <a:t>.  </a:t>
            </a:r>
            <a:r>
              <a:rPr lang="en-US" dirty="0"/>
              <a:t>​</a:t>
            </a:r>
          </a:p>
          <a:p>
            <a:pPr marL="541338" indent="-541338" fontAlgn="base">
              <a:buNone/>
            </a:pPr>
            <a:r>
              <a:rPr lang="fr-FR" dirty="0" err="1"/>
              <a:t>Mukamurera</a:t>
            </a:r>
            <a:r>
              <a:rPr lang="fr-FR" dirty="0"/>
              <a:t>, J., </a:t>
            </a:r>
            <a:r>
              <a:rPr lang="fr-FR" dirty="0" err="1"/>
              <a:t>Lacourse</a:t>
            </a:r>
            <a:r>
              <a:rPr lang="fr-FR" dirty="0"/>
              <a:t>, F. et Couturier, Y. (2006). Des avancées en analyse qualitative: pour une transparence et une systématisation des pratiques. </a:t>
            </a:r>
            <a:r>
              <a:rPr lang="fr-FR" i="1" dirty="0"/>
              <a:t>Recherches qualitatives, 26</a:t>
            </a:r>
            <a:r>
              <a:rPr lang="fr-FR" dirty="0"/>
              <a:t>(1), 110–138. Repéré à</a:t>
            </a:r>
            <a:r>
              <a:rPr lang="fr-FR" dirty="0">
                <a:solidFill>
                  <a:schemeClr val="accent2"/>
                </a:solidFill>
              </a:rPr>
              <a:t> </a:t>
            </a:r>
            <a:r>
              <a:rPr lang="fr-FR" dirty="0">
                <a:solidFill>
                  <a:schemeClr val="accent2"/>
                </a:solidFill>
                <a:hlinkClick r:id="rId2" tooltip="URL d'origine : http://www.recherche-qualitative.qc.ca/documents/files/revue/edition_reguliere/numero26%281%29/mukamurera_al_ch.pdf. Cliquez ou appuyez si vous faites confiance à ce lien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http://www.recherche-qualitative.qc.ca/documents/files/revue/edition_reguliere/numero26%281%29/mukamurera_al_ch.pdf</a:t>
            </a:r>
            <a:r>
              <a:rPr lang="fr-FR" dirty="0"/>
              <a:t>.  </a:t>
            </a:r>
            <a:r>
              <a:rPr lang="en-US" dirty="0"/>
              <a:t>​</a:t>
            </a:r>
          </a:p>
          <a:p>
            <a:pPr marL="541338" indent="-541338" fontAlgn="base">
              <a:buNone/>
            </a:pPr>
            <a:r>
              <a:rPr lang="fr-FR" dirty="0"/>
              <a:t>O’Neill, M. et Booth, S. (2017). </a:t>
            </a:r>
            <a:r>
              <a:rPr lang="fr-FR" i="1" dirty="0"/>
              <a:t>N7+1 </a:t>
            </a:r>
            <a:r>
              <a:rPr lang="fr-FR" i="1" dirty="0" err="1"/>
              <a:t>Literature</a:t>
            </a:r>
            <a:r>
              <a:rPr lang="fr-FR" i="1" dirty="0"/>
              <a:t> </a:t>
            </a:r>
            <a:r>
              <a:rPr lang="fr-FR" i="1" dirty="0" err="1"/>
              <a:t>Reviews</a:t>
            </a:r>
            <a:r>
              <a:rPr lang="fr-FR" i="1" dirty="0"/>
              <a:t> </a:t>
            </a:r>
            <a:r>
              <a:rPr lang="fr-FR" i="1" dirty="0" err="1"/>
              <a:t>Using</a:t>
            </a:r>
            <a:r>
              <a:rPr lang="fr-FR" i="1" dirty="0"/>
              <a:t> </a:t>
            </a:r>
            <a:r>
              <a:rPr lang="fr-FR" i="1" dirty="0" err="1"/>
              <a:t>Nvivo</a:t>
            </a:r>
            <a:r>
              <a:rPr lang="fr-FR" i="1" dirty="0"/>
              <a:t> 11</a:t>
            </a:r>
            <a:r>
              <a:rPr lang="fr-FR" dirty="0"/>
              <a:t>. Repéré à </a:t>
            </a:r>
            <a:r>
              <a:rPr lang="fr-FR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https://indd.adobe.com/view/3a19d2b7-ee6d-4688-bb6f-d1660c8e89d8</a:t>
            </a:r>
            <a:r>
              <a:rPr lang="fr-FR" dirty="0">
                <a:solidFill>
                  <a:schemeClr val="accent2"/>
                </a:solidFill>
              </a:rPr>
              <a:t> </a:t>
            </a:r>
            <a:r>
              <a:rPr lang="fr-FR" dirty="0"/>
              <a:t>[ebook]</a:t>
            </a:r>
            <a:r>
              <a:rPr lang="en-US" dirty="0"/>
              <a:t>​.</a:t>
            </a:r>
          </a:p>
          <a:p>
            <a:pPr marL="541338" indent="-541338" fontAlgn="base">
              <a:buNone/>
            </a:pPr>
            <a:r>
              <a:rPr lang="fr-FR" dirty="0"/>
              <a:t>Roy, N. et Garon, R. (2013). Étude comparative des logiciels d’aide à l’analyse de données qualitatives : de l’approche automatique à l’approche manuelle. </a:t>
            </a:r>
            <a:r>
              <a:rPr lang="fr-FR" i="1" dirty="0"/>
              <a:t>Recherches Qualitatives, 32</a:t>
            </a:r>
            <a:r>
              <a:rPr lang="fr-FR" dirty="0"/>
              <a:t>(1), 154-180. Repéré à </a:t>
            </a:r>
            <a:r>
              <a:rPr lang="fr-FR" u="sng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http://www.recherche-qualitative.qc.ca/documents/files/revue/edition_reguliere/numero32%281%29/numero-complet-RQ-32-1.pdf</a:t>
            </a:r>
            <a:r>
              <a:rPr lang="fr-FR" dirty="0"/>
              <a:t>. </a:t>
            </a:r>
            <a:r>
              <a:rPr lang="fr-CA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355414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23E22-FD90-47FC-99B6-3C2CBCFE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Tutoriels</a:t>
            </a:r>
            <a:r>
              <a:rPr lang="en-US" sz="3200" dirty="0"/>
              <a:t> au </a:t>
            </a:r>
            <a:r>
              <a:rPr lang="en-US" sz="3200" dirty="0" err="1"/>
              <a:t>logiciel</a:t>
            </a:r>
            <a:r>
              <a:rPr lang="en-US" sz="3200" dirty="0"/>
              <a:t> NVivo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0E395F-5B83-45D9-A03A-699CB8CD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  <a:noFill/>
        </p:spPr>
        <p:txBody>
          <a:bodyPr vert="horz" lIns="0" tIns="45720" rIns="0" bIns="45720" rtlCol="0" anchor="ctr">
            <a:normAutofit/>
          </a:bodyPr>
          <a:lstStyle/>
          <a:p>
            <a:pPr fontAlgn="base"/>
            <a:r>
              <a:rPr lang="fr-CA" dirty="0"/>
              <a:t>Tutoriel : </a:t>
            </a:r>
            <a:r>
              <a:rPr lang="fr-CA" dirty="0" err="1"/>
              <a:t>NVivo</a:t>
            </a:r>
            <a:r>
              <a:rPr lang="fr-CA" dirty="0"/>
              <a:t> 12 (liste de visionnement en anglais)</a:t>
            </a:r>
            <a:r>
              <a:rPr lang="en-US" dirty="0"/>
              <a:t>​</a:t>
            </a:r>
            <a:br>
              <a:rPr lang="en-US" dirty="0"/>
            </a:br>
            <a:r>
              <a:rPr lang="fr-CA" u="sng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https://www.youtube.com/playlist?list=PLjCDy_BmhjHJsZnHXpMMC7OVUr7BcpgX8</a:t>
            </a:r>
            <a:r>
              <a:rPr lang="fr-CA" dirty="0">
                <a:solidFill>
                  <a:schemeClr val="accent2"/>
                </a:solidFill>
              </a:rPr>
              <a:t> </a:t>
            </a:r>
            <a:r>
              <a:rPr lang="en-US" dirty="0"/>
              <a:t>​</a:t>
            </a:r>
          </a:p>
          <a:p>
            <a:pPr fontAlgn="base"/>
            <a:r>
              <a:rPr lang="fr-CA" dirty="0"/>
              <a:t>Tutoriel : </a:t>
            </a:r>
            <a:r>
              <a:rPr lang="fr-CA" dirty="0" err="1"/>
              <a:t>NVivo</a:t>
            </a:r>
            <a:r>
              <a:rPr lang="fr-CA" dirty="0"/>
              <a:t> UMONS FPSE (en français)​</a:t>
            </a:r>
            <a:br>
              <a:rPr lang="fr-CA" dirty="0"/>
            </a:br>
            <a:r>
              <a:rPr lang="fr-CA" u="sng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https://www.youtube.com/channel/UCEaSbgpuFcMGIh-zJDAiCQw/videos</a:t>
            </a:r>
            <a:r>
              <a:rPr lang="fr-CA" dirty="0">
                <a:solidFill>
                  <a:schemeClr val="accent2"/>
                </a:solidFill>
              </a:rPr>
              <a:t>​</a:t>
            </a:r>
          </a:p>
          <a:p>
            <a:pPr fontAlgn="base"/>
            <a:r>
              <a:rPr lang="en-US" dirty="0"/>
              <a:t>Improving Your Literature Review with NVivo 11 for Windows (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anglais</a:t>
            </a:r>
            <a:r>
              <a:rPr lang="en-US" dirty="0"/>
              <a:t>)​</a:t>
            </a:r>
            <a:br>
              <a:rPr lang="en-US" dirty="0"/>
            </a:br>
            <a:r>
              <a:rPr lang="fr-CA" u="sng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https://www.youtube.com/watch?v=cKToOQ64les&amp;t=7s</a:t>
            </a:r>
            <a:r>
              <a:rPr lang="fr-CA" dirty="0">
                <a:solidFill>
                  <a:schemeClr val="accent2"/>
                </a:solidFill>
              </a:rPr>
              <a:t>​</a:t>
            </a:r>
          </a:p>
          <a:p>
            <a:pPr fontAlgn="base"/>
            <a:r>
              <a:rPr lang="en-US" dirty="0"/>
              <a:t>NVivo and the Dissertation Literature Review (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anglais</a:t>
            </a:r>
            <a:r>
              <a:rPr lang="en-US" dirty="0"/>
              <a:t>)​</a:t>
            </a:r>
            <a:br>
              <a:rPr lang="en-US" dirty="0"/>
            </a:br>
            <a:r>
              <a:rPr lang="en-US" u="sng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https://www.youtube.com/watch?v=LyOIvT2ARus</a:t>
            </a:r>
            <a:r>
              <a:rPr lang="en-US" dirty="0">
                <a:solidFill>
                  <a:schemeClr val="accent2"/>
                </a:solidFill>
              </a:rPr>
              <a:t> ​</a:t>
            </a:r>
          </a:p>
          <a:p>
            <a:pPr fontAlgn="base"/>
            <a:r>
              <a:rPr lang="en-US" dirty="0"/>
              <a:t>NVivo for your literature review – online tutorial (</a:t>
            </a:r>
            <a:r>
              <a:rPr lang="en-US" dirty="0" err="1"/>
              <a:t>en</a:t>
            </a:r>
            <a:r>
              <a:rPr lang="en-US" dirty="0"/>
              <a:t> </a:t>
            </a:r>
            <a:r>
              <a:rPr lang="en-US" dirty="0" err="1"/>
              <a:t>anglais</a:t>
            </a:r>
            <a:r>
              <a:rPr lang="en-US" dirty="0"/>
              <a:t>)​</a:t>
            </a:r>
            <a:br>
              <a:rPr lang="en-US" dirty="0"/>
            </a:br>
            <a:r>
              <a:rPr lang="fr-CA" u="sng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https://www.youtube.com/watch?v=6bIX2b-pbwI</a:t>
            </a:r>
            <a:r>
              <a:rPr lang="fr-CA" dirty="0">
                <a:solidFill>
                  <a:schemeClr val="accent2"/>
                </a:solidFill>
              </a:rPr>
              <a:t> </a:t>
            </a:r>
            <a:r>
              <a:rPr lang="en-US" dirty="0">
                <a:solidFill>
                  <a:schemeClr val="accent2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39684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2064AB-B2B1-4DF7-9C3A-4010711E0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 lnSpcReduction="10000"/>
          </a:bodyPr>
          <a:lstStyle/>
          <a:p>
            <a:r>
              <a:rPr lang="fr-FR" sz="2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stephanie.lanctot@usherbrooke.ca</a:t>
            </a:r>
            <a:br>
              <a:rPr lang="fr-FR" sz="2800" dirty="0">
                <a:solidFill>
                  <a:schemeClr val="tx1"/>
                </a:solidFill>
              </a:rPr>
            </a:b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Berenger.benteux@usherbrooke.ca</a:t>
            </a:r>
            <a:r>
              <a:rPr lang="fr-FR" sz="2800" dirty="0">
                <a:solidFill>
                  <a:schemeClr val="tx1"/>
                </a:solidFill>
              </a:rPr>
              <a:t> </a:t>
            </a:r>
          </a:p>
          <a:p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3985C0-E548-44D2-B30E-F3E42DAD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88952" cy="497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620704-3609-4702-BC6A-F558907CB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783" y="2282952"/>
            <a:ext cx="10058400" cy="1146048"/>
          </a:xfrm>
        </p:spPr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Merci!</a:t>
            </a:r>
          </a:p>
        </p:txBody>
      </p:sp>
      <p:pic>
        <p:nvPicPr>
          <p:cNvPr id="13" name="Image 12" descr="Une image contenant texte&#10;&#10;Description générée automatiquement">
            <a:extLst>
              <a:ext uri="{FF2B5EF4-FFF2-40B4-BE49-F238E27FC236}">
                <a16:creationId xmlns:a16="http://schemas.microsoft.com/office/drawing/2014/main" id="{90734F47-221E-42C8-8B6B-559DA9433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14" y="399767"/>
            <a:ext cx="3501028" cy="94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3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1F88EA-5B85-4782-9A95-9C738F4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9E663-1F8A-406B-B295-B1EF8596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97561C-9294-4114-A5D6-9CF6CF68A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423E22-FD90-47FC-99B6-3C2CBCFE9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605896"/>
            <a:ext cx="3084844" cy="56462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Organisation</a:t>
            </a:r>
            <a:r>
              <a:rPr lang="en-US" dirty="0"/>
              <a:t> de la </a:t>
            </a:r>
            <a:r>
              <a:rPr lang="en-US" dirty="0" err="1"/>
              <a:t>présentation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0E395F-5B83-45D9-A03A-699CB8CD2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2016" y="605896"/>
            <a:ext cx="6413663" cy="5646208"/>
          </a:xfrm>
          <a:noFill/>
        </p:spPr>
        <p:txBody>
          <a:bodyPr vert="horz" lIns="0" tIns="45720" rIns="0" bIns="45720" rtlCol="0" anchor="ctr">
            <a:normAutofit/>
          </a:bodyPr>
          <a:lstStyle/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fr-FR" sz="2800" dirty="0">
                <a:solidFill>
                  <a:schemeClr val="tx2"/>
                </a:solidFill>
              </a:rPr>
              <a:t>Présentation du logiciel </a:t>
            </a:r>
            <a:r>
              <a:rPr lang="fr-FR" sz="2800" dirty="0" err="1">
                <a:solidFill>
                  <a:schemeClr val="tx2"/>
                </a:solidFill>
              </a:rPr>
              <a:t>NVivo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tx2"/>
                </a:solidFill>
              </a:rPr>
              <a:t>La bibliographie annotée avec les nœuds </a:t>
            </a: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tx2"/>
                </a:solidFill>
              </a:rPr>
              <a:t>La grille de lecture avec les attributs </a:t>
            </a:r>
          </a:p>
          <a:p>
            <a:pPr marL="265113" indent="-265113" algn="just"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chemeClr val="tx2"/>
                </a:solidFill>
              </a:rPr>
              <a:t>La recension dynamique en combinant nœuds et attributs </a:t>
            </a:r>
          </a:p>
          <a:p>
            <a:pPr marL="180975" indent="-180975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fr-FR" sz="2800" dirty="0">
                <a:solidFill>
                  <a:schemeClr val="tx2"/>
                </a:solidFill>
              </a:rPr>
              <a:t>Les requêtes pour croiser les résultats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93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DD67062-25A7-42F1-B181-1800797EC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879C5D-A708-4F1D-ABFE-F0ACF6D6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3975" b="11756"/>
          <a:stretch/>
        </p:blipFill>
        <p:spPr>
          <a:xfrm>
            <a:off x="-15" y="10"/>
            <a:ext cx="12192000" cy="6857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1C6E97-92DB-4606-9E8B-F4D32AD1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Présentation</a:t>
            </a:r>
            <a:r>
              <a:rPr lang="en-US" dirty="0"/>
              <a:t> du </a:t>
            </a:r>
            <a:r>
              <a:rPr lang="en-US" dirty="0" err="1"/>
              <a:t>logiciel</a:t>
            </a:r>
            <a:r>
              <a:rPr lang="en-US" dirty="0"/>
              <a:t> NVivo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D70707-56D7-4FC6-9732-92BF6E16E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A76FBC5-74A5-446E-83ED-7A305EE11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751DA2-9310-4BCD-B76E-31139951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7660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5C5CC62-F276-46EF-8F05-DA065CA82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631" y="409576"/>
            <a:ext cx="11199970" cy="5883936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82F2B36-8FE2-4BFC-AB62-6FFF408A8F0A}"/>
              </a:ext>
            </a:extLst>
          </p:cNvPr>
          <p:cNvCxnSpPr/>
          <p:nvPr/>
        </p:nvCxnSpPr>
        <p:spPr>
          <a:xfrm flipH="1" flipV="1">
            <a:off x="3638550" y="4010025"/>
            <a:ext cx="2600325" cy="68580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51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DD67062-25A7-42F1-B181-1800797EC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879C5D-A708-4F1D-ABFE-F0ACF6D6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3975" b="11756"/>
          <a:stretch/>
        </p:blipFill>
        <p:spPr>
          <a:xfrm>
            <a:off x="-15" y="10"/>
            <a:ext cx="12192000" cy="6857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1C6E97-92DB-4606-9E8B-F4D32AD1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CA" dirty="0"/>
              <a:t>La bibliographie annotée avec les nœuds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D70707-56D7-4FC6-9732-92BF6E16E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A76FBC5-74A5-446E-83ED-7A305EE11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751DA2-9310-4BCD-B76E-31139951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2207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9ED2D-2EAD-43E8-AD34-0C40664F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Sans le logiciel </a:t>
            </a:r>
            <a:r>
              <a:rPr lang="fr-FR" dirty="0" err="1">
                <a:solidFill>
                  <a:srgbClr val="002060"/>
                </a:solidFill>
              </a:rPr>
              <a:t>NVivo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B999747-4BD0-4552-B720-753D83E7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044" y="2361119"/>
            <a:ext cx="3885856" cy="261752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8D002B0-4D71-4620-A413-792BE1D43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61119"/>
            <a:ext cx="4878956" cy="251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9ED2D-2EAD-43E8-AD34-0C40664F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Avec le logiciel </a:t>
            </a:r>
            <a:r>
              <a:rPr lang="fr-FR" dirty="0" err="1">
                <a:solidFill>
                  <a:srgbClr val="002060"/>
                </a:solidFill>
              </a:rPr>
              <a:t>NVivo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EF623C7C-C18B-49AD-9E38-F70B0461C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025111"/>
            <a:ext cx="10058400" cy="366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0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DD67062-25A7-42F1-B181-1800797EC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A879C5D-A708-4F1D-ABFE-F0ACF6D62D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alphaModFix amt="25000"/>
          </a:blip>
          <a:srcRect t="3975" b="11756"/>
          <a:stretch/>
        </p:blipFill>
        <p:spPr>
          <a:xfrm>
            <a:off x="-15" y="10"/>
            <a:ext cx="12192000" cy="6857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D1C6E97-92DB-4606-9E8B-F4D32AD1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just"/>
            <a:r>
              <a:rPr lang="en-US" dirty="0"/>
              <a:t>La grille de lecture avec les </a:t>
            </a:r>
            <a:r>
              <a:rPr lang="en-US" dirty="0" err="1"/>
              <a:t>attributs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7D70707-56D7-4FC6-9732-92BF6E16E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3A76FBC5-74A5-446E-83ED-7A305EE11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C751DA2-9310-4BCD-B76E-31139951A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3539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99ED2D-2EAD-43E8-AD34-0C40664FD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2060"/>
                </a:solidFill>
              </a:rPr>
              <a:t>Sans le logiciel </a:t>
            </a:r>
            <a:r>
              <a:rPr lang="fr-FR" dirty="0" err="1">
                <a:solidFill>
                  <a:srgbClr val="002060"/>
                </a:solidFill>
              </a:rPr>
              <a:t>NVivo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3B35D47-3488-4463-9625-FC105CCA6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68" y="2095314"/>
            <a:ext cx="8164064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50868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529</Words>
  <Application>Microsoft Office PowerPoint</Application>
  <PresentationFormat>Grand écran</PresentationFormat>
  <Paragraphs>35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Wingdings</vt:lpstr>
      <vt:lpstr>Rétrospective</vt:lpstr>
      <vt:lpstr>La recension des écrits avec le logiciel NVivo</vt:lpstr>
      <vt:lpstr>Organisation de la présentation</vt:lpstr>
      <vt:lpstr>Présentation du logiciel NVivo</vt:lpstr>
      <vt:lpstr>Présentation PowerPoint</vt:lpstr>
      <vt:lpstr>La bibliographie annotée avec les nœuds</vt:lpstr>
      <vt:lpstr>Sans le logiciel NVivo</vt:lpstr>
      <vt:lpstr>Avec le logiciel NVivo</vt:lpstr>
      <vt:lpstr>La grille de lecture avec les attributs</vt:lpstr>
      <vt:lpstr>Sans le logiciel NVivo</vt:lpstr>
      <vt:lpstr>Avec le logiciel NVivo</vt:lpstr>
      <vt:lpstr>Avec le logiciel NVivo</vt:lpstr>
      <vt:lpstr>La recension dynamique en combinant nœuds et attributs</vt:lpstr>
      <vt:lpstr>La recension dynamique en combinant nœuds et attributs</vt:lpstr>
      <vt:lpstr>Les requêtes pour croiser les résultats</vt:lpstr>
      <vt:lpstr>Présentation PowerPoint</vt:lpstr>
      <vt:lpstr>Références complémentaires</vt:lpstr>
      <vt:lpstr>Compléments  bibliographiques  </vt:lpstr>
      <vt:lpstr>Tutoriels au logiciel NVivo</vt:lpstr>
      <vt:lpstr>Merci!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recension des écrits avec le logiciel NVivo</dc:title>
  <dc:creator>Leo Berenger Benteux</dc:creator>
  <cp:lastModifiedBy>Johanne Bédard</cp:lastModifiedBy>
  <cp:revision>16</cp:revision>
  <dcterms:created xsi:type="dcterms:W3CDTF">2021-01-26T17:28:06Z</dcterms:created>
  <dcterms:modified xsi:type="dcterms:W3CDTF">2021-01-27T13:13:57Z</dcterms:modified>
</cp:coreProperties>
</file>