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59" r:id="rId6"/>
    <p:sldId id="264" r:id="rId7"/>
    <p:sldId id="260" r:id="rId8"/>
    <p:sldId id="265" r:id="rId9"/>
    <p:sldId id="280" r:id="rId10"/>
    <p:sldId id="266" r:id="rId11"/>
    <p:sldId id="261" r:id="rId12"/>
    <p:sldId id="262" r:id="rId13"/>
    <p:sldId id="268" r:id="rId14"/>
    <p:sldId id="267" r:id="rId15"/>
    <p:sldId id="269" r:id="rId16"/>
    <p:sldId id="263" r:id="rId17"/>
    <p:sldId id="270" r:id="rId18"/>
    <p:sldId id="271" r:id="rId19"/>
    <p:sldId id="279" r:id="rId20"/>
    <p:sldId id="27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79238-24FC-460D-871E-D8C7EEDD34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193B1DF6-F5C7-4BDC-A60A-4120495AC19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 dirty="0"/>
            <a:t>Une part de hasard</a:t>
          </a:r>
        </a:p>
        <a:p>
          <a:pPr>
            <a:lnSpc>
              <a:spcPct val="100000"/>
            </a:lnSpc>
          </a:pPr>
          <a:endParaRPr lang="fr-CA" baseline="0" dirty="0"/>
        </a:p>
        <a:p>
          <a:pPr>
            <a:lnSpc>
              <a:spcPct val="100000"/>
            </a:lnSpc>
          </a:pPr>
          <a:r>
            <a:rPr lang="fr-CA" baseline="0" dirty="0"/>
            <a:t>Permet de s’introduire au métier de chercheur</a:t>
          </a:r>
          <a:endParaRPr lang="en-US" dirty="0"/>
        </a:p>
      </dgm:t>
    </dgm:pt>
    <dgm:pt modelId="{949BD03B-8F0E-4925-B8C3-A69570ADFC0E}" type="parTrans" cxnId="{50604338-A0CE-41F1-A5AC-2F8394D835A9}">
      <dgm:prSet/>
      <dgm:spPr/>
      <dgm:t>
        <a:bodyPr/>
        <a:lstStyle/>
        <a:p>
          <a:endParaRPr lang="en-US"/>
        </a:p>
      </dgm:t>
    </dgm:pt>
    <dgm:pt modelId="{9A40914B-E397-4471-8FDD-61C13B93B7D1}" type="sibTrans" cxnId="{50604338-A0CE-41F1-A5AC-2F8394D835A9}">
      <dgm:prSet/>
      <dgm:spPr/>
      <dgm:t>
        <a:bodyPr/>
        <a:lstStyle/>
        <a:p>
          <a:endParaRPr lang="en-US"/>
        </a:p>
      </dgm:t>
    </dgm:pt>
    <dgm:pt modelId="{748F5499-1C84-4348-80F6-73AAEECA659A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baseline="0"/>
            <a:t>Permet de constituer un pool de textes </a:t>
          </a:r>
          <a:endParaRPr lang="en-US"/>
        </a:p>
      </dgm:t>
    </dgm:pt>
    <dgm:pt modelId="{42087AAC-001A-43A6-A772-A2938C79B82C}" type="parTrans" cxnId="{BA634C6C-9306-4199-B357-F3A38654142A}">
      <dgm:prSet/>
      <dgm:spPr/>
      <dgm:t>
        <a:bodyPr/>
        <a:lstStyle/>
        <a:p>
          <a:endParaRPr lang="en-US"/>
        </a:p>
      </dgm:t>
    </dgm:pt>
    <dgm:pt modelId="{BA6383DD-ABEE-49A7-8A8E-7EAF884074F5}" type="sibTrans" cxnId="{BA634C6C-9306-4199-B357-F3A38654142A}">
      <dgm:prSet/>
      <dgm:spPr/>
      <dgm:t>
        <a:bodyPr/>
        <a:lstStyle/>
        <a:p>
          <a:endParaRPr lang="en-US"/>
        </a:p>
      </dgm:t>
    </dgm:pt>
    <dgm:pt modelId="{1572EA0F-9F1D-4DA5-9CA1-4F05FCC7195A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Toujours à moduler</a:t>
          </a:r>
          <a:endParaRPr lang="en-US"/>
        </a:p>
      </dgm:t>
    </dgm:pt>
    <dgm:pt modelId="{66DCF1DA-A873-4F83-8026-0FADEE9F7E24}" type="parTrans" cxnId="{BF0164D3-6BD0-497B-9CB3-6D3D8DF988EB}">
      <dgm:prSet/>
      <dgm:spPr/>
      <dgm:t>
        <a:bodyPr/>
        <a:lstStyle/>
        <a:p>
          <a:endParaRPr lang="en-US"/>
        </a:p>
      </dgm:t>
    </dgm:pt>
    <dgm:pt modelId="{02418B33-A3EB-4A7F-89D8-DA21401A41A8}" type="sibTrans" cxnId="{BF0164D3-6BD0-497B-9CB3-6D3D8DF988EB}">
      <dgm:prSet/>
      <dgm:spPr/>
      <dgm:t>
        <a:bodyPr/>
        <a:lstStyle/>
        <a:p>
          <a:endParaRPr lang="en-US"/>
        </a:p>
      </dgm:t>
    </dgm:pt>
    <dgm:pt modelId="{B4322556-C96F-4880-947A-B94ABD32FC83}" type="pres">
      <dgm:prSet presAssocID="{8F379238-24FC-460D-871E-D8C7EEDD344C}" presName="root" presStyleCnt="0">
        <dgm:presLayoutVars>
          <dgm:dir/>
          <dgm:resizeHandles val="exact"/>
        </dgm:presLayoutVars>
      </dgm:prSet>
      <dgm:spPr/>
    </dgm:pt>
    <dgm:pt modelId="{F9EE3A7B-3968-48C2-A777-F330ED877AD8}" type="pres">
      <dgm:prSet presAssocID="{193B1DF6-F5C7-4BDC-A60A-4120495AC193}" presName="compNode" presStyleCnt="0"/>
      <dgm:spPr/>
    </dgm:pt>
    <dgm:pt modelId="{AA77EAC8-F172-4AC8-94C7-31C0395F62A2}" type="pres">
      <dgm:prSet presAssocID="{193B1DF6-F5C7-4BDC-A60A-4120495AC193}" presName="bgRect" presStyleLbl="bgShp" presStyleIdx="0" presStyleCnt="2"/>
      <dgm:spPr/>
    </dgm:pt>
    <dgm:pt modelId="{D90D84BF-ED6D-436F-BB38-308C35D12503}" type="pres">
      <dgm:prSet presAssocID="{193B1DF6-F5C7-4BDC-A60A-4120495AC1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EB4B163-0862-4E97-887C-08051BD09A36}" type="pres">
      <dgm:prSet presAssocID="{193B1DF6-F5C7-4BDC-A60A-4120495AC193}" presName="spaceRect" presStyleCnt="0"/>
      <dgm:spPr/>
    </dgm:pt>
    <dgm:pt modelId="{0A575DC3-1DF9-4212-8969-621A85D8D763}" type="pres">
      <dgm:prSet presAssocID="{193B1DF6-F5C7-4BDC-A60A-4120495AC193}" presName="parTx" presStyleLbl="revTx" presStyleIdx="0" presStyleCnt="3">
        <dgm:presLayoutVars>
          <dgm:chMax val="0"/>
          <dgm:chPref val="0"/>
        </dgm:presLayoutVars>
      </dgm:prSet>
      <dgm:spPr/>
    </dgm:pt>
    <dgm:pt modelId="{7500B8C6-7EE7-4887-A123-D403D04E5A40}" type="pres">
      <dgm:prSet presAssocID="{9A40914B-E397-4471-8FDD-61C13B93B7D1}" presName="sibTrans" presStyleCnt="0"/>
      <dgm:spPr/>
    </dgm:pt>
    <dgm:pt modelId="{C128603E-825A-48A0-BBC4-E3892D38198F}" type="pres">
      <dgm:prSet presAssocID="{748F5499-1C84-4348-80F6-73AAEECA659A}" presName="compNode" presStyleCnt="0"/>
      <dgm:spPr/>
    </dgm:pt>
    <dgm:pt modelId="{A03DC110-1741-406C-AE72-D79007E6235F}" type="pres">
      <dgm:prSet presAssocID="{748F5499-1C84-4348-80F6-73AAEECA659A}" presName="bgRect" presStyleLbl="bgShp" presStyleIdx="1" presStyleCnt="2"/>
      <dgm:spPr/>
    </dgm:pt>
    <dgm:pt modelId="{5B03501D-1649-41F8-A331-DE74572D6672}" type="pres">
      <dgm:prSet presAssocID="{748F5499-1C84-4348-80F6-73AAEECA659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BFC62084-DE25-4EAE-A3C8-91CD3DFEF5EA}" type="pres">
      <dgm:prSet presAssocID="{748F5499-1C84-4348-80F6-73AAEECA659A}" presName="spaceRect" presStyleCnt="0"/>
      <dgm:spPr/>
    </dgm:pt>
    <dgm:pt modelId="{EED31B25-181A-4B94-8CB2-E84BEBD782EA}" type="pres">
      <dgm:prSet presAssocID="{748F5499-1C84-4348-80F6-73AAEECA659A}" presName="parTx" presStyleLbl="revTx" presStyleIdx="1" presStyleCnt="3">
        <dgm:presLayoutVars>
          <dgm:chMax val="0"/>
          <dgm:chPref val="0"/>
        </dgm:presLayoutVars>
      </dgm:prSet>
      <dgm:spPr/>
    </dgm:pt>
    <dgm:pt modelId="{39D23990-ACC7-4285-96E0-973FB8653037}" type="pres">
      <dgm:prSet presAssocID="{748F5499-1C84-4348-80F6-73AAEECA659A}" presName="desTx" presStyleLbl="revTx" presStyleIdx="2" presStyleCnt="3">
        <dgm:presLayoutVars/>
      </dgm:prSet>
      <dgm:spPr/>
    </dgm:pt>
  </dgm:ptLst>
  <dgm:cxnLst>
    <dgm:cxn modelId="{0A772F0B-A5B2-41ED-85B9-540147E5184C}" type="presOf" srcId="{193B1DF6-F5C7-4BDC-A60A-4120495AC193}" destId="{0A575DC3-1DF9-4212-8969-621A85D8D763}" srcOrd="0" destOrd="0" presId="urn:microsoft.com/office/officeart/2018/2/layout/IconVerticalSolidList"/>
    <dgm:cxn modelId="{CE7EB223-CCBF-44BF-B356-9C0F04F39CE6}" type="presOf" srcId="{1572EA0F-9F1D-4DA5-9CA1-4F05FCC7195A}" destId="{39D23990-ACC7-4285-96E0-973FB8653037}" srcOrd="0" destOrd="0" presId="urn:microsoft.com/office/officeart/2018/2/layout/IconVerticalSolidList"/>
    <dgm:cxn modelId="{50604338-A0CE-41F1-A5AC-2F8394D835A9}" srcId="{8F379238-24FC-460D-871E-D8C7EEDD344C}" destId="{193B1DF6-F5C7-4BDC-A60A-4120495AC193}" srcOrd="0" destOrd="0" parTransId="{949BD03B-8F0E-4925-B8C3-A69570ADFC0E}" sibTransId="{9A40914B-E397-4471-8FDD-61C13B93B7D1}"/>
    <dgm:cxn modelId="{0F62E74B-64F7-404A-88EC-37077C638DEB}" type="presOf" srcId="{748F5499-1C84-4348-80F6-73AAEECA659A}" destId="{EED31B25-181A-4B94-8CB2-E84BEBD782EA}" srcOrd="0" destOrd="0" presId="urn:microsoft.com/office/officeart/2018/2/layout/IconVerticalSolidList"/>
    <dgm:cxn modelId="{BA634C6C-9306-4199-B357-F3A38654142A}" srcId="{8F379238-24FC-460D-871E-D8C7EEDD344C}" destId="{748F5499-1C84-4348-80F6-73AAEECA659A}" srcOrd="1" destOrd="0" parTransId="{42087AAC-001A-43A6-A772-A2938C79B82C}" sibTransId="{BA6383DD-ABEE-49A7-8A8E-7EAF884074F5}"/>
    <dgm:cxn modelId="{BF0164D3-6BD0-497B-9CB3-6D3D8DF988EB}" srcId="{748F5499-1C84-4348-80F6-73AAEECA659A}" destId="{1572EA0F-9F1D-4DA5-9CA1-4F05FCC7195A}" srcOrd="0" destOrd="0" parTransId="{66DCF1DA-A873-4F83-8026-0FADEE9F7E24}" sibTransId="{02418B33-A3EB-4A7F-89D8-DA21401A41A8}"/>
    <dgm:cxn modelId="{97F32EE9-D736-4F30-92E9-E62444E3DDC1}" type="presOf" srcId="{8F379238-24FC-460D-871E-D8C7EEDD344C}" destId="{B4322556-C96F-4880-947A-B94ABD32FC83}" srcOrd="0" destOrd="0" presId="urn:microsoft.com/office/officeart/2018/2/layout/IconVerticalSolidList"/>
    <dgm:cxn modelId="{E11F866B-F41C-4345-9AD4-C57B137AF61A}" type="presParOf" srcId="{B4322556-C96F-4880-947A-B94ABD32FC83}" destId="{F9EE3A7B-3968-48C2-A777-F330ED877AD8}" srcOrd="0" destOrd="0" presId="urn:microsoft.com/office/officeart/2018/2/layout/IconVerticalSolidList"/>
    <dgm:cxn modelId="{E696A341-07DD-4F00-8018-2916F6A4A110}" type="presParOf" srcId="{F9EE3A7B-3968-48C2-A777-F330ED877AD8}" destId="{AA77EAC8-F172-4AC8-94C7-31C0395F62A2}" srcOrd="0" destOrd="0" presId="urn:microsoft.com/office/officeart/2018/2/layout/IconVerticalSolidList"/>
    <dgm:cxn modelId="{43222917-67B0-4924-9E21-B52170C6E242}" type="presParOf" srcId="{F9EE3A7B-3968-48C2-A777-F330ED877AD8}" destId="{D90D84BF-ED6D-436F-BB38-308C35D12503}" srcOrd="1" destOrd="0" presId="urn:microsoft.com/office/officeart/2018/2/layout/IconVerticalSolidList"/>
    <dgm:cxn modelId="{7E82B7DA-56B4-4339-AF20-8EA23A9DF3A8}" type="presParOf" srcId="{F9EE3A7B-3968-48C2-A777-F330ED877AD8}" destId="{2EB4B163-0862-4E97-887C-08051BD09A36}" srcOrd="2" destOrd="0" presId="urn:microsoft.com/office/officeart/2018/2/layout/IconVerticalSolidList"/>
    <dgm:cxn modelId="{7A0A37C3-BF34-49A2-9488-A3ACA61212E5}" type="presParOf" srcId="{F9EE3A7B-3968-48C2-A777-F330ED877AD8}" destId="{0A575DC3-1DF9-4212-8969-621A85D8D763}" srcOrd="3" destOrd="0" presId="urn:microsoft.com/office/officeart/2018/2/layout/IconVerticalSolidList"/>
    <dgm:cxn modelId="{845556E0-823B-4F5C-ADB2-9F6D901CAC02}" type="presParOf" srcId="{B4322556-C96F-4880-947A-B94ABD32FC83}" destId="{7500B8C6-7EE7-4887-A123-D403D04E5A40}" srcOrd="1" destOrd="0" presId="urn:microsoft.com/office/officeart/2018/2/layout/IconVerticalSolidList"/>
    <dgm:cxn modelId="{09150481-64CC-42D2-B78D-F570770CC26F}" type="presParOf" srcId="{B4322556-C96F-4880-947A-B94ABD32FC83}" destId="{C128603E-825A-48A0-BBC4-E3892D38198F}" srcOrd="2" destOrd="0" presId="urn:microsoft.com/office/officeart/2018/2/layout/IconVerticalSolidList"/>
    <dgm:cxn modelId="{135DC4BB-D0AF-4278-8729-A8EBC3096BF3}" type="presParOf" srcId="{C128603E-825A-48A0-BBC4-E3892D38198F}" destId="{A03DC110-1741-406C-AE72-D79007E6235F}" srcOrd="0" destOrd="0" presId="urn:microsoft.com/office/officeart/2018/2/layout/IconVerticalSolidList"/>
    <dgm:cxn modelId="{5B93F83B-488B-4767-985E-ADF757197B01}" type="presParOf" srcId="{C128603E-825A-48A0-BBC4-E3892D38198F}" destId="{5B03501D-1649-41F8-A331-DE74572D6672}" srcOrd="1" destOrd="0" presId="urn:microsoft.com/office/officeart/2018/2/layout/IconVerticalSolidList"/>
    <dgm:cxn modelId="{2468ECF8-0C1E-4152-B205-5027629CE18A}" type="presParOf" srcId="{C128603E-825A-48A0-BBC4-E3892D38198F}" destId="{BFC62084-DE25-4EAE-A3C8-91CD3DFEF5EA}" srcOrd="2" destOrd="0" presId="urn:microsoft.com/office/officeart/2018/2/layout/IconVerticalSolidList"/>
    <dgm:cxn modelId="{71DDCE69-26E5-41A6-9B07-4649D245625F}" type="presParOf" srcId="{C128603E-825A-48A0-BBC4-E3892D38198F}" destId="{EED31B25-181A-4B94-8CB2-E84BEBD782EA}" srcOrd="3" destOrd="0" presId="urn:microsoft.com/office/officeart/2018/2/layout/IconVerticalSolidList"/>
    <dgm:cxn modelId="{CFB018C8-F934-4E10-B13D-A6D5E69092CF}" type="presParOf" srcId="{C128603E-825A-48A0-BBC4-E3892D38198F}" destId="{39D23990-ACC7-4285-96E0-973FB865303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821AC-C9E6-44C4-A3D1-62D9609BEFC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C72DFE-E438-45FD-A9E8-B1D75372CD30}">
      <dgm:prSet/>
      <dgm:spPr/>
      <dgm:t>
        <a:bodyPr/>
        <a:lstStyle/>
        <a:p>
          <a:r>
            <a:rPr lang="fr-CA" b="1"/>
            <a:t>Avant d’écrire : lire</a:t>
          </a:r>
          <a:endParaRPr lang="en-US"/>
        </a:p>
      </dgm:t>
    </dgm:pt>
    <dgm:pt modelId="{8C1E4A46-BEEB-4C8F-A5B2-B7AF37B99DC4}" type="parTrans" cxnId="{86EE1696-D098-4D7A-9AFF-312D45C78D5B}">
      <dgm:prSet/>
      <dgm:spPr/>
      <dgm:t>
        <a:bodyPr/>
        <a:lstStyle/>
        <a:p>
          <a:endParaRPr lang="en-US"/>
        </a:p>
      </dgm:t>
    </dgm:pt>
    <dgm:pt modelId="{1FF97FD2-0003-42ED-9A30-F3F61551FFC2}" type="sibTrans" cxnId="{86EE1696-D098-4D7A-9AFF-312D45C78D5B}">
      <dgm:prSet/>
      <dgm:spPr/>
      <dgm:t>
        <a:bodyPr/>
        <a:lstStyle/>
        <a:p>
          <a:endParaRPr lang="en-US"/>
        </a:p>
      </dgm:t>
    </dgm:pt>
    <dgm:pt modelId="{A89108DA-8B65-495F-BCD9-353922C89AA8}">
      <dgm:prSet/>
      <dgm:spPr/>
      <dgm:t>
        <a:bodyPr/>
        <a:lstStyle/>
        <a:p>
          <a:r>
            <a:rPr lang="fr-CA" b="1"/>
            <a:t>La maîtrise des règles du bailleur de fonds est essentielle</a:t>
          </a:r>
          <a:endParaRPr lang="en-US"/>
        </a:p>
      </dgm:t>
    </dgm:pt>
    <dgm:pt modelId="{D1D93F4A-3F42-4DDE-AF94-3B301CF4F508}" type="parTrans" cxnId="{92FD2462-73CE-4A57-A894-78F0268A91FF}">
      <dgm:prSet/>
      <dgm:spPr/>
      <dgm:t>
        <a:bodyPr/>
        <a:lstStyle/>
        <a:p>
          <a:endParaRPr lang="en-US"/>
        </a:p>
      </dgm:t>
    </dgm:pt>
    <dgm:pt modelId="{2412B01E-2FBB-40EA-8FC0-0DE5AE0EA8C9}" type="sibTrans" cxnId="{92FD2462-73CE-4A57-A894-78F0268A91FF}">
      <dgm:prSet/>
      <dgm:spPr/>
      <dgm:t>
        <a:bodyPr/>
        <a:lstStyle/>
        <a:p>
          <a:endParaRPr lang="en-US"/>
        </a:p>
      </dgm:t>
    </dgm:pt>
    <dgm:pt modelId="{6938B99E-9013-4D7E-AE43-98AD3CC82BCD}">
      <dgm:prSet/>
      <dgm:spPr/>
      <dgm:t>
        <a:bodyPr/>
        <a:lstStyle/>
        <a:p>
          <a:r>
            <a:rPr lang="fr-CA" b="1"/>
            <a:t>Écrire comme un chercheur, pas comme un étudiant</a:t>
          </a:r>
          <a:endParaRPr lang="en-US"/>
        </a:p>
      </dgm:t>
    </dgm:pt>
    <dgm:pt modelId="{3CB21B8F-9F05-41B4-BD61-ED64BEA5351A}" type="parTrans" cxnId="{793C5ECC-414F-4F89-BEE6-BF4885A58B51}">
      <dgm:prSet/>
      <dgm:spPr/>
      <dgm:t>
        <a:bodyPr/>
        <a:lstStyle/>
        <a:p>
          <a:endParaRPr lang="en-US"/>
        </a:p>
      </dgm:t>
    </dgm:pt>
    <dgm:pt modelId="{6A0FB523-6D47-4531-B831-002FDB2A33C6}" type="sibTrans" cxnId="{793C5ECC-414F-4F89-BEE6-BF4885A58B51}">
      <dgm:prSet/>
      <dgm:spPr/>
      <dgm:t>
        <a:bodyPr/>
        <a:lstStyle/>
        <a:p>
          <a:endParaRPr lang="en-US"/>
        </a:p>
      </dgm:t>
    </dgm:pt>
    <dgm:pt modelId="{5901BE18-624E-49D1-A401-ACDF29F0BB75}">
      <dgm:prSet/>
      <dgm:spPr/>
      <dgm:t>
        <a:bodyPr/>
        <a:lstStyle/>
        <a:p>
          <a:r>
            <a:rPr lang="fr-CA" b="1"/>
            <a:t>Écrire pour se faire comprendre</a:t>
          </a:r>
          <a:endParaRPr lang="en-US"/>
        </a:p>
      </dgm:t>
    </dgm:pt>
    <dgm:pt modelId="{C25585F3-FFB7-4BA0-8DAC-A076AACCD5FA}" type="parTrans" cxnId="{07EC188E-4F89-434F-BAE1-E83698E540D7}">
      <dgm:prSet/>
      <dgm:spPr/>
      <dgm:t>
        <a:bodyPr/>
        <a:lstStyle/>
        <a:p>
          <a:endParaRPr lang="en-US"/>
        </a:p>
      </dgm:t>
    </dgm:pt>
    <dgm:pt modelId="{3120867D-E611-4540-96FF-6A94B8B62504}" type="sibTrans" cxnId="{07EC188E-4F89-434F-BAE1-E83698E540D7}">
      <dgm:prSet/>
      <dgm:spPr/>
      <dgm:t>
        <a:bodyPr/>
        <a:lstStyle/>
        <a:p>
          <a:endParaRPr lang="en-US"/>
        </a:p>
      </dgm:t>
    </dgm:pt>
    <dgm:pt modelId="{16BD8607-73E4-4EAB-82A9-FB266AC697A5}">
      <dgm:prSet/>
      <dgm:spPr/>
      <dgm:t>
        <a:bodyPr/>
        <a:lstStyle/>
        <a:p>
          <a:r>
            <a:rPr lang="fr-CA" b="1"/>
            <a:t>Attention aux inférences de la forme sur le fond</a:t>
          </a:r>
          <a:endParaRPr lang="en-US"/>
        </a:p>
      </dgm:t>
    </dgm:pt>
    <dgm:pt modelId="{A87214B1-0BCA-4469-9F5F-373F2C6ADB74}" type="parTrans" cxnId="{1EA39E44-DA1D-4542-B3D2-7D3A89F4E20E}">
      <dgm:prSet/>
      <dgm:spPr/>
      <dgm:t>
        <a:bodyPr/>
        <a:lstStyle/>
        <a:p>
          <a:endParaRPr lang="en-US"/>
        </a:p>
      </dgm:t>
    </dgm:pt>
    <dgm:pt modelId="{AD8B9DE3-55F6-479F-B332-DD3F1941D0AD}" type="sibTrans" cxnId="{1EA39E44-DA1D-4542-B3D2-7D3A89F4E20E}">
      <dgm:prSet/>
      <dgm:spPr/>
      <dgm:t>
        <a:bodyPr/>
        <a:lstStyle/>
        <a:p>
          <a:endParaRPr lang="en-US"/>
        </a:p>
      </dgm:t>
    </dgm:pt>
    <dgm:pt modelId="{328B4828-397D-4D72-94E8-D7F603D53B95}">
      <dgm:prSet/>
      <dgm:spPr/>
      <dgm:t>
        <a:bodyPr/>
        <a:lstStyle/>
        <a:p>
          <a:r>
            <a:rPr lang="fr-CA" b="1"/>
            <a:t>Vous faire relire par un senior (attribut d’un bon superviseur)</a:t>
          </a:r>
          <a:endParaRPr lang="en-US"/>
        </a:p>
      </dgm:t>
    </dgm:pt>
    <dgm:pt modelId="{B4F42658-23D4-4514-A653-BF950CC53DDD}" type="parTrans" cxnId="{885C2C98-0835-4110-9108-262BBFED00A1}">
      <dgm:prSet/>
      <dgm:spPr/>
      <dgm:t>
        <a:bodyPr/>
        <a:lstStyle/>
        <a:p>
          <a:endParaRPr lang="en-US"/>
        </a:p>
      </dgm:t>
    </dgm:pt>
    <dgm:pt modelId="{9E1412E2-C630-45ED-867A-7CF9D0A664E9}" type="sibTrans" cxnId="{885C2C98-0835-4110-9108-262BBFED00A1}">
      <dgm:prSet/>
      <dgm:spPr/>
      <dgm:t>
        <a:bodyPr/>
        <a:lstStyle/>
        <a:p>
          <a:endParaRPr lang="en-US"/>
        </a:p>
      </dgm:t>
    </dgm:pt>
    <dgm:pt modelId="{2193571E-EBB1-44C1-AB1D-22D83885C5CA}">
      <dgm:prSet/>
      <dgm:spPr/>
      <dgm:t>
        <a:bodyPr/>
        <a:lstStyle/>
        <a:p>
          <a:r>
            <a:rPr lang="fr-CA" b="1"/>
            <a:t>Reprendre le libellé et la forme narrative imposée par le bailleur de fonds</a:t>
          </a:r>
          <a:endParaRPr lang="en-US"/>
        </a:p>
      </dgm:t>
    </dgm:pt>
    <dgm:pt modelId="{EA82DE53-ABE0-4B82-9253-8B2D03DA0263}" type="parTrans" cxnId="{D9228C6F-9443-4334-A802-6143819B1D0E}">
      <dgm:prSet/>
      <dgm:spPr/>
      <dgm:t>
        <a:bodyPr/>
        <a:lstStyle/>
        <a:p>
          <a:endParaRPr lang="en-US"/>
        </a:p>
      </dgm:t>
    </dgm:pt>
    <dgm:pt modelId="{FF08EF15-C4BF-4CE2-89AC-C121BC7FEF8F}" type="sibTrans" cxnId="{D9228C6F-9443-4334-A802-6143819B1D0E}">
      <dgm:prSet/>
      <dgm:spPr/>
      <dgm:t>
        <a:bodyPr/>
        <a:lstStyle/>
        <a:p>
          <a:endParaRPr lang="en-US"/>
        </a:p>
      </dgm:t>
    </dgm:pt>
    <dgm:pt modelId="{044FDA3E-A5E4-4EA4-B376-8A2EF636F53F}">
      <dgm:prSet/>
      <dgm:spPr/>
      <dgm:t>
        <a:bodyPr/>
        <a:lstStyle/>
        <a:p>
          <a:r>
            <a:rPr lang="fr-CA" b="1"/>
            <a:t>Ne pas innover sur la forme</a:t>
          </a:r>
          <a:endParaRPr lang="en-US"/>
        </a:p>
      </dgm:t>
    </dgm:pt>
    <dgm:pt modelId="{4B8E7117-A1B1-4997-8BFD-63ABC726B51E}" type="parTrans" cxnId="{C282A1EB-AC45-4210-B20B-EA137B597E39}">
      <dgm:prSet/>
      <dgm:spPr/>
      <dgm:t>
        <a:bodyPr/>
        <a:lstStyle/>
        <a:p>
          <a:endParaRPr lang="en-US"/>
        </a:p>
      </dgm:t>
    </dgm:pt>
    <dgm:pt modelId="{38B0BDA7-7BA0-4865-805E-DBC7DED75703}" type="sibTrans" cxnId="{C282A1EB-AC45-4210-B20B-EA137B597E39}">
      <dgm:prSet/>
      <dgm:spPr/>
      <dgm:t>
        <a:bodyPr/>
        <a:lstStyle/>
        <a:p>
          <a:endParaRPr lang="en-US"/>
        </a:p>
      </dgm:t>
    </dgm:pt>
    <dgm:pt modelId="{346DCF47-0946-47AC-8090-FA8830B78A7F}" type="pres">
      <dgm:prSet presAssocID="{35F821AC-C9E6-44C4-A3D1-62D9609BEFC1}" presName="linear" presStyleCnt="0">
        <dgm:presLayoutVars>
          <dgm:animLvl val="lvl"/>
          <dgm:resizeHandles val="exact"/>
        </dgm:presLayoutVars>
      </dgm:prSet>
      <dgm:spPr/>
    </dgm:pt>
    <dgm:pt modelId="{A280CE88-DDE1-4808-BBD4-EDA1441C3139}" type="pres">
      <dgm:prSet presAssocID="{E4C72DFE-E438-45FD-A9E8-B1D75372CD3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B782A42-EFEC-4151-AABF-0E81451C484E}" type="pres">
      <dgm:prSet presAssocID="{E4C72DFE-E438-45FD-A9E8-B1D75372CD30}" presName="childText" presStyleLbl="revTx" presStyleIdx="0" presStyleCnt="2">
        <dgm:presLayoutVars>
          <dgm:bulletEnabled val="1"/>
        </dgm:presLayoutVars>
      </dgm:prSet>
      <dgm:spPr/>
    </dgm:pt>
    <dgm:pt modelId="{D114E20F-3385-4291-93AF-63BB96F34064}" type="pres">
      <dgm:prSet presAssocID="{6938B99E-9013-4D7E-AE43-98AD3CC82B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7690E3F-DBE1-482C-A79D-ED5A900031F0}" type="pres">
      <dgm:prSet presAssocID="{6A0FB523-6D47-4531-B831-002FDB2A33C6}" presName="spacer" presStyleCnt="0"/>
      <dgm:spPr/>
    </dgm:pt>
    <dgm:pt modelId="{5E8F7F7F-74BB-427C-8655-288AABB95189}" type="pres">
      <dgm:prSet presAssocID="{5901BE18-624E-49D1-A401-ACDF29F0BB7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48098AF-6297-42BE-A09D-B199B2C8A30F}" type="pres">
      <dgm:prSet presAssocID="{3120867D-E611-4540-96FF-6A94B8B62504}" presName="spacer" presStyleCnt="0"/>
      <dgm:spPr/>
    </dgm:pt>
    <dgm:pt modelId="{50B5013F-20D7-41F1-A26F-3DF6BEF31ED7}" type="pres">
      <dgm:prSet presAssocID="{16BD8607-73E4-4EAB-82A9-FB266AC697A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5FEEC32-988F-4FCB-BFEF-27EFB64E4166}" type="pres">
      <dgm:prSet presAssocID="{AD8B9DE3-55F6-479F-B332-DD3F1941D0AD}" presName="spacer" presStyleCnt="0"/>
      <dgm:spPr/>
    </dgm:pt>
    <dgm:pt modelId="{CEA99609-F429-415A-A305-A605C99C3520}" type="pres">
      <dgm:prSet presAssocID="{328B4828-397D-4D72-94E8-D7F603D53B9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8112632-DBB2-4733-AFF7-E823631FF45E}" type="pres">
      <dgm:prSet presAssocID="{9E1412E2-C630-45ED-867A-7CF9D0A664E9}" presName="spacer" presStyleCnt="0"/>
      <dgm:spPr/>
    </dgm:pt>
    <dgm:pt modelId="{554FAFB2-23EE-4121-A579-D38694DA153F}" type="pres">
      <dgm:prSet presAssocID="{2193571E-EBB1-44C1-AB1D-22D83885C5C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0180076C-74FA-4ECD-B994-FDACD7667A00}" type="pres">
      <dgm:prSet presAssocID="{2193571E-EBB1-44C1-AB1D-22D83885C5C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2BC2728-3C38-452D-9452-06CB06A937B2}" type="presOf" srcId="{328B4828-397D-4D72-94E8-D7F603D53B95}" destId="{CEA99609-F429-415A-A305-A605C99C3520}" srcOrd="0" destOrd="0" presId="urn:microsoft.com/office/officeart/2005/8/layout/vList2"/>
    <dgm:cxn modelId="{92FD2462-73CE-4A57-A894-78F0268A91FF}" srcId="{E4C72DFE-E438-45FD-A9E8-B1D75372CD30}" destId="{A89108DA-8B65-495F-BCD9-353922C89AA8}" srcOrd="0" destOrd="0" parTransId="{D1D93F4A-3F42-4DDE-AF94-3B301CF4F508}" sibTransId="{2412B01E-2FBB-40EA-8FC0-0DE5AE0EA8C9}"/>
    <dgm:cxn modelId="{1EA39E44-DA1D-4542-B3D2-7D3A89F4E20E}" srcId="{35F821AC-C9E6-44C4-A3D1-62D9609BEFC1}" destId="{16BD8607-73E4-4EAB-82A9-FB266AC697A5}" srcOrd="3" destOrd="0" parTransId="{A87214B1-0BCA-4469-9F5F-373F2C6ADB74}" sibTransId="{AD8B9DE3-55F6-479F-B332-DD3F1941D0AD}"/>
    <dgm:cxn modelId="{47923F47-3F05-4D95-9CAC-0D6E0EDD7DCE}" type="presOf" srcId="{E4C72DFE-E438-45FD-A9E8-B1D75372CD30}" destId="{A280CE88-DDE1-4808-BBD4-EDA1441C3139}" srcOrd="0" destOrd="0" presId="urn:microsoft.com/office/officeart/2005/8/layout/vList2"/>
    <dgm:cxn modelId="{D9228C6F-9443-4334-A802-6143819B1D0E}" srcId="{35F821AC-C9E6-44C4-A3D1-62D9609BEFC1}" destId="{2193571E-EBB1-44C1-AB1D-22D83885C5CA}" srcOrd="5" destOrd="0" parTransId="{EA82DE53-ABE0-4B82-9253-8B2D03DA0263}" sibTransId="{FF08EF15-C4BF-4CE2-89AC-C121BC7FEF8F}"/>
    <dgm:cxn modelId="{2C7E8580-25B1-495F-884E-2BC6F5BCE89B}" type="presOf" srcId="{35F821AC-C9E6-44C4-A3D1-62D9609BEFC1}" destId="{346DCF47-0946-47AC-8090-FA8830B78A7F}" srcOrd="0" destOrd="0" presId="urn:microsoft.com/office/officeart/2005/8/layout/vList2"/>
    <dgm:cxn modelId="{07EC188E-4F89-434F-BAE1-E83698E540D7}" srcId="{35F821AC-C9E6-44C4-A3D1-62D9609BEFC1}" destId="{5901BE18-624E-49D1-A401-ACDF29F0BB75}" srcOrd="2" destOrd="0" parTransId="{C25585F3-FFB7-4BA0-8DAC-A076AACCD5FA}" sibTransId="{3120867D-E611-4540-96FF-6A94B8B62504}"/>
    <dgm:cxn modelId="{E605CE92-CDE7-48AC-A14A-6892A5BB7A53}" type="presOf" srcId="{044FDA3E-A5E4-4EA4-B376-8A2EF636F53F}" destId="{0180076C-74FA-4ECD-B994-FDACD7667A00}" srcOrd="0" destOrd="0" presId="urn:microsoft.com/office/officeart/2005/8/layout/vList2"/>
    <dgm:cxn modelId="{86EE1696-D098-4D7A-9AFF-312D45C78D5B}" srcId="{35F821AC-C9E6-44C4-A3D1-62D9609BEFC1}" destId="{E4C72DFE-E438-45FD-A9E8-B1D75372CD30}" srcOrd="0" destOrd="0" parTransId="{8C1E4A46-BEEB-4C8F-A5B2-B7AF37B99DC4}" sibTransId="{1FF97FD2-0003-42ED-9A30-F3F61551FFC2}"/>
    <dgm:cxn modelId="{885C2C98-0835-4110-9108-262BBFED00A1}" srcId="{35F821AC-C9E6-44C4-A3D1-62D9609BEFC1}" destId="{328B4828-397D-4D72-94E8-D7F603D53B95}" srcOrd="4" destOrd="0" parTransId="{B4F42658-23D4-4514-A653-BF950CC53DDD}" sibTransId="{9E1412E2-C630-45ED-867A-7CF9D0A664E9}"/>
    <dgm:cxn modelId="{9E3792BA-4D2D-4BEB-8FE4-DACBB80C03D3}" type="presOf" srcId="{A89108DA-8B65-495F-BCD9-353922C89AA8}" destId="{6B782A42-EFEC-4151-AABF-0E81451C484E}" srcOrd="0" destOrd="0" presId="urn:microsoft.com/office/officeart/2005/8/layout/vList2"/>
    <dgm:cxn modelId="{4D6684C5-EA07-4FF1-8333-27F9CF310A71}" type="presOf" srcId="{16BD8607-73E4-4EAB-82A9-FB266AC697A5}" destId="{50B5013F-20D7-41F1-A26F-3DF6BEF31ED7}" srcOrd="0" destOrd="0" presId="urn:microsoft.com/office/officeart/2005/8/layout/vList2"/>
    <dgm:cxn modelId="{793C5ECC-414F-4F89-BEE6-BF4885A58B51}" srcId="{35F821AC-C9E6-44C4-A3D1-62D9609BEFC1}" destId="{6938B99E-9013-4D7E-AE43-98AD3CC82BCD}" srcOrd="1" destOrd="0" parTransId="{3CB21B8F-9F05-41B4-BD61-ED64BEA5351A}" sibTransId="{6A0FB523-6D47-4531-B831-002FDB2A33C6}"/>
    <dgm:cxn modelId="{EC9A6ECE-0952-49A4-B778-4547C7A6D5B6}" type="presOf" srcId="{2193571E-EBB1-44C1-AB1D-22D83885C5CA}" destId="{554FAFB2-23EE-4121-A579-D38694DA153F}" srcOrd="0" destOrd="0" presId="urn:microsoft.com/office/officeart/2005/8/layout/vList2"/>
    <dgm:cxn modelId="{C282A1EB-AC45-4210-B20B-EA137B597E39}" srcId="{2193571E-EBB1-44C1-AB1D-22D83885C5CA}" destId="{044FDA3E-A5E4-4EA4-B376-8A2EF636F53F}" srcOrd="0" destOrd="0" parTransId="{4B8E7117-A1B1-4997-8BFD-63ABC726B51E}" sibTransId="{38B0BDA7-7BA0-4865-805E-DBC7DED75703}"/>
    <dgm:cxn modelId="{FCE3B5F6-95A7-4D35-97F4-A9361EBD89EC}" type="presOf" srcId="{5901BE18-624E-49D1-A401-ACDF29F0BB75}" destId="{5E8F7F7F-74BB-427C-8655-288AABB95189}" srcOrd="0" destOrd="0" presId="urn:microsoft.com/office/officeart/2005/8/layout/vList2"/>
    <dgm:cxn modelId="{A11A6CFE-91D0-4ACD-8F4D-E73A623487E0}" type="presOf" srcId="{6938B99E-9013-4D7E-AE43-98AD3CC82BCD}" destId="{D114E20F-3385-4291-93AF-63BB96F34064}" srcOrd="0" destOrd="0" presId="urn:microsoft.com/office/officeart/2005/8/layout/vList2"/>
    <dgm:cxn modelId="{62FC19FB-D030-4131-8577-C37961F76C29}" type="presParOf" srcId="{346DCF47-0946-47AC-8090-FA8830B78A7F}" destId="{A280CE88-DDE1-4808-BBD4-EDA1441C3139}" srcOrd="0" destOrd="0" presId="urn:microsoft.com/office/officeart/2005/8/layout/vList2"/>
    <dgm:cxn modelId="{188065B2-061D-4C12-BDDA-FF86673C9F30}" type="presParOf" srcId="{346DCF47-0946-47AC-8090-FA8830B78A7F}" destId="{6B782A42-EFEC-4151-AABF-0E81451C484E}" srcOrd="1" destOrd="0" presId="urn:microsoft.com/office/officeart/2005/8/layout/vList2"/>
    <dgm:cxn modelId="{4B7146C3-1333-47C0-868F-D00B70572A5C}" type="presParOf" srcId="{346DCF47-0946-47AC-8090-FA8830B78A7F}" destId="{D114E20F-3385-4291-93AF-63BB96F34064}" srcOrd="2" destOrd="0" presId="urn:microsoft.com/office/officeart/2005/8/layout/vList2"/>
    <dgm:cxn modelId="{16588583-A5A2-4FB9-A941-06A7B68E9849}" type="presParOf" srcId="{346DCF47-0946-47AC-8090-FA8830B78A7F}" destId="{07690E3F-DBE1-482C-A79D-ED5A900031F0}" srcOrd="3" destOrd="0" presId="urn:microsoft.com/office/officeart/2005/8/layout/vList2"/>
    <dgm:cxn modelId="{A12586BB-1E31-4AF9-9214-EB5F06B39AD1}" type="presParOf" srcId="{346DCF47-0946-47AC-8090-FA8830B78A7F}" destId="{5E8F7F7F-74BB-427C-8655-288AABB95189}" srcOrd="4" destOrd="0" presId="urn:microsoft.com/office/officeart/2005/8/layout/vList2"/>
    <dgm:cxn modelId="{9F16583D-1E09-4EA9-95F4-802ECD774BC2}" type="presParOf" srcId="{346DCF47-0946-47AC-8090-FA8830B78A7F}" destId="{448098AF-6297-42BE-A09D-B199B2C8A30F}" srcOrd="5" destOrd="0" presId="urn:microsoft.com/office/officeart/2005/8/layout/vList2"/>
    <dgm:cxn modelId="{F27EDF9A-FC06-4738-AD00-26486EB5505C}" type="presParOf" srcId="{346DCF47-0946-47AC-8090-FA8830B78A7F}" destId="{50B5013F-20D7-41F1-A26F-3DF6BEF31ED7}" srcOrd="6" destOrd="0" presId="urn:microsoft.com/office/officeart/2005/8/layout/vList2"/>
    <dgm:cxn modelId="{C71A28CC-E84C-4B3B-9E47-CDC77B7504EA}" type="presParOf" srcId="{346DCF47-0946-47AC-8090-FA8830B78A7F}" destId="{95FEEC32-988F-4FCB-BFEF-27EFB64E4166}" srcOrd="7" destOrd="0" presId="urn:microsoft.com/office/officeart/2005/8/layout/vList2"/>
    <dgm:cxn modelId="{C848F719-A53F-4479-BABE-5F1A2DB0785C}" type="presParOf" srcId="{346DCF47-0946-47AC-8090-FA8830B78A7F}" destId="{CEA99609-F429-415A-A305-A605C99C3520}" srcOrd="8" destOrd="0" presId="urn:microsoft.com/office/officeart/2005/8/layout/vList2"/>
    <dgm:cxn modelId="{D6EB5F8D-1F83-4AFB-A8FE-3F96BF552CB9}" type="presParOf" srcId="{346DCF47-0946-47AC-8090-FA8830B78A7F}" destId="{48112632-DBB2-4733-AFF7-E823631FF45E}" srcOrd="9" destOrd="0" presId="urn:microsoft.com/office/officeart/2005/8/layout/vList2"/>
    <dgm:cxn modelId="{99CC79E3-93E1-4C65-94BD-E3257F683C7C}" type="presParOf" srcId="{346DCF47-0946-47AC-8090-FA8830B78A7F}" destId="{554FAFB2-23EE-4121-A579-D38694DA153F}" srcOrd="10" destOrd="0" presId="urn:microsoft.com/office/officeart/2005/8/layout/vList2"/>
    <dgm:cxn modelId="{F7E05234-C892-4756-990F-0EC2F4FE67EF}" type="presParOf" srcId="{346DCF47-0946-47AC-8090-FA8830B78A7F}" destId="{0180076C-74FA-4ECD-B994-FDACD7667A00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A7B31-4A26-4385-87BC-BD6689B72C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5A9DB9-7CD0-4817-91BB-F9ABF09E255D}">
      <dgm:prSet/>
      <dgm:spPr/>
      <dgm:t>
        <a:bodyPr/>
        <a:lstStyle/>
        <a:p>
          <a:r>
            <a:rPr lang="fr-CA" b="1" baseline="0"/>
            <a:t>Votre projet peut évoluer encore</a:t>
          </a:r>
          <a:endParaRPr lang="en-US"/>
        </a:p>
      </dgm:t>
    </dgm:pt>
    <dgm:pt modelId="{AB5620A4-AE46-4605-92FE-6DD7DBB76FEE}" type="parTrans" cxnId="{D43FBF0A-6532-4B62-9071-AA279D082A68}">
      <dgm:prSet/>
      <dgm:spPr/>
      <dgm:t>
        <a:bodyPr/>
        <a:lstStyle/>
        <a:p>
          <a:endParaRPr lang="en-US"/>
        </a:p>
      </dgm:t>
    </dgm:pt>
    <dgm:pt modelId="{195868D6-A001-45CE-AB60-1CC38D2CBF52}" type="sibTrans" cxnId="{D43FBF0A-6532-4B62-9071-AA279D082A68}">
      <dgm:prSet/>
      <dgm:spPr/>
      <dgm:t>
        <a:bodyPr/>
        <a:lstStyle/>
        <a:p>
          <a:endParaRPr lang="en-US"/>
        </a:p>
      </dgm:t>
    </dgm:pt>
    <dgm:pt modelId="{8E0BE7AC-6A2A-4C3A-BF95-4269F4CCA3B6}">
      <dgm:prSet/>
      <dgm:spPr/>
      <dgm:t>
        <a:bodyPr/>
        <a:lstStyle/>
        <a:p>
          <a:r>
            <a:rPr lang="fr-CA" b="1" baseline="0"/>
            <a:t>Signal que vous pouvez vous mobiliser pour une carrière en recherche</a:t>
          </a:r>
          <a:endParaRPr lang="en-US"/>
        </a:p>
      </dgm:t>
    </dgm:pt>
    <dgm:pt modelId="{5689D0A6-B891-420C-8D84-2E1809B606F3}" type="parTrans" cxnId="{664CA95C-BC6A-415B-B302-9ECFF22A6913}">
      <dgm:prSet/>
      <dgm:spPr/>
      <dgm:t>
        <a:bodyPr/>
        <a:lstStyle/>
        <a:p>
          <a:endParaRPr lang="en-US"/>
        </a:p>
      </dgm:t>
    </dgm:pt>
    <dgm:pt modelId="{03A689DA-A547-4467-8A72-51C1A5F03C50}" type="sibTrans" cxnId="{664CA95C-BC6A-415B-B302-9ECFF22A6913}">
      <dgm:prSet/>
      <dgm:spPr/>
      <dgm:t>
        <a:bodyPr/>
        <a:lstStyle/>
        <a:p>
          <a:endParaRPr lang="en-US"/>
        </a:p>
      </dgm:t>
    </dgm:pt>
    <dgm:pt modelId="{8B06D74B-D0A6-4E42-9D24-7E61A9B861A9}">
      <dgm:prSet/>
      <dgm:spPr/>
      <dgm:t>
        <a:bodyPr/>
        <a:lstStyle/>
        <a:p>
          <a:r>
            <a:rPr lang="fr-CA" b="1" baseline="0"/>
            <a:t>Vous pouvez décliner une bourse, mais elle demeure au CV</a:t>
          </a:r>
          <a:endParaRPr lang="en-US"/>
        </a:p>
      </dgm:t>
    </dgm:pt>
    <dgm:pt modelId="{4D1ED6C6-0BC6-4CA8-B65F-08FB6FADBD96}" type="parTrans" cxnId="{6566E703-7E3B-422A-B628-8E610E79E9BE}">
      <dgm:prSet/>
      <dgm:spPr/>
      <dgm:t>
        <a:bodyPr/>
        <a:lstStyle/>
        <a:p>
          <a:endParaRPr lang="en-US"/>
        </a:p>
      </dgm:t>
    </dgm:pt>
    <dgm:pt modelId="{9AED3004-472A-4E2A-A9E7-69A6ADF2CFCB}" type="sibTrans" cxnId="{6566E703-7E3B-422A-B628-8E610E79E9BE}">
      <dgm:prSet/>
      <dgm:spPr/>
      <dgm:t>
        <a:bodyPr/>
        <a:lstStyle/>
        <a:p>
          <a:endParaRPr lang="en-US"/>
        </a:p>
      </dgm:t>
    </dgm:pt>
    <dgm:pt modelId="{DB7BCD7E-E3FB-46DA-8889-2C3E452AB983}" type="pres">
      <dgm:prSet presAssocID="{E9EA7B31-4A26-4385-87BC-BD6689B72C12}" presName="linear" presStyleCnt="0">
        <dgm:presLayoutVars>
          <dgm:animLvl val="lvl"/>
          <dgm:resizeHandles val="exact"/>
        </dgm:presLayoutVars>
      </dgm:prSet>
      <dgm:spPr/>
    </dgm:pt>
    <dgm:pt modelId="{DB8FC308-C6DA-4E26-8D55-4973AB5B0FD2}" type="pres">
      <dgm:prSet presAssocID="{3B5A9DB9-7CD0-4817-91BB-F9ABF09E25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C19648-1CFA-41EC-AB02-319FE4667723}" type="pres">
      <dgm:prSet presAssocID="{195868D6-A001-45CE-AB60-1CC38D2CBF52}" presName="spacer" presStyleCnt="0"/>
      <dgm:spPr/>
    </dgm:pt>
    <dgm:pt modelId="{373EB132-B19A-4E37-87F4-ED401A0D5D60}" type="pres">
      <dgm:prSet presAssocID="{8E0BE7AC-6A2A-4C3A-BF95-4269F4CCA3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26FC94-AA5B-4375-BA2B-165948953915}" type="pres">
      <dgm:prSet presAssocID="{03A689DA-A547-4467-8A72-51C1A5F03C50}" presName="spacer" presStyleCnt="0"/>
      <dgm:spPr/>
    </dgm:pt>
    <dgm:pt modelId="{3BBE92EF-CD82-4C94-8CAB-463E9FC3A155}" type="pres">
      <dgm:prSet presAssocID="{8B06D74B-D0A6-4E42-9D24-7E61A9B861A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66E703-7E3B-422A-B628-8E610E79E9BE}" srcId="{E9EA7B31-4A26-4385-87BC-BD6689B72C12}" destId="{8B06D74B-D0A6-4E42-9D24-7E61A9B861A9}" srcOrd="2" destOrd="0" parTransId="{4D1ED6C6-0BC6-4CA8-B65F-08FB6FADBD96}" sibTransId="{9AED3004-472A-4E2A-A9E7-69A6ADF2CFCB}"/>
    <dgm:cxn modelId="{D43FBF0A-6532-4B62-9071-AA279D082A68}" srcId="{E9EA7B31-4A26-4385-87BC-BD6689B72C12}" destId="{3B5A9DB9-7CD0-4817-91BB-F9ABF09E255D}" srcOrd="0" destOrd="0" parTransId="{AB5620A4-AE46-4605-92FE-6DD7DBB76FEE}" sibTransId="{195868D6-A001-45CE-AB60-1CC38D2CBF52}"/>
    <dgm:cxn modelId="{66540B12-9997-44EE-8145-D3D5A05E050A}" type="presOf" srcId="{E9EA7B31-4A26-4385-87BC-BD6689B72C12}" destId="{DB7BCD7E-E3FB-46DA-8889-2C3E452AB983}" srcOrd="0" destOrd="0" presId="urn:microsoft.com/office/officeart/2005/8/layout/vList2"/>
    <dgm:cxn modelId="{D6072739-7371-4C17-B96C-CDA2D76E072E}" type="presOf" srcId="{8B06D74B-D0A6-4E42-9D24-7E61A9B861A9}" destId="{3BBE92EF-CD82-4C94-8CAB-463E9FC3A155}" srcOrd="0" destOrd="0" presId="urn:microsoft.com/office/officeart/2005/8/layout/vList2"/>
    <dgm:cxn modelId="{664CA95C-BC6A-415B-B302-9ECFF22A6913}" srcId="{E9EA7B31-4A26-4385-87BC-BD6689B72C12}" destId="{8E0BE7AC-6A2A-4C3A-BF95-4269F4CCA3B6}" srcOrd="1" destOrd="0" parTransId="{5689D0A6-B891-420C-8D84-2E1809B606F3}" sibTransId="{03A689DA-A547-4467-8A72-51C1A5F03C50}"/>
    <dgm:cxn modelId="{FB71DC84-152D-48C7-88EE-F651C8CADAA2}" type="presOf" srcId="{3B5A9DB9-7CD0-4817-91BB-F9ABF09E255D}" destId="{DB8FC308-C6DA-4E26-8D55-4973AB5B0FD2}" srcOrd="0" destOrd="0" presId="urn:microsoft.com/office/officeart/2005/8/layout/vList2"/>
    <dgm:cxn modelId="{6E01E4D6-9D4F-4C45-A0C4-8A327CD225A0}" type="presOf" srcId="{8E0BE7AC-6A2A-4C3A-BF95-4269F4CCA3B6}" destId="{373EB132-B19A-4E37-87F4-ED401A0D5D60}" srcOrd="0" destOrd="0" presId="urn:microsoft.com/office/officeart/2005/8/layout/vList2"/>
    <dgm:cxn modelId="{EE8A087D-514F-4D78-9590-03912B01DB7B}" type="presParOf" srcId="{DB7BCD7E-E3FB-46DA-8889-2C3E452AB983}" destId="{DB8FC308-C6DA-4E26-8D55-4973AB5B0FD2}" srcOrd="0" destOrd="0" presId="urn:microsoft.com/office/officeart/2005/8/layout/vList2"/>
    <dgm:cxn modelId="{AA01F002-FDA5-45F8-B507-29EAEB957AAB}" type="presParOf" srcId="{DB7BCD7E-E3FB-46DA-8889-2C3E452AB983}" destId="{A6C19648-1CFA-41EC-AB02-319FE4667723}" srcOrd="1" destOrd="0" presId="urn:microsoft.com/office/officeart/2005/8/layout/vList2"/>
    <dgm:cxn modelId="{B34917E8-8CFB-4523-ABA7-28A7BC51110A}" type="presParOf" srcId="{DB7BCD7E-E3FB-46DA-8889-2C3E452AB983}" destId="{373EB132-B19A-4E37-87F4-ED401A0D5D60}" srcOrd="2" destOrd="0" presId="urn:microsoft.com/office/officeart/2005/8/layout/vList2"/>
    <dgm:cxn modelId="{FD8DB9AD-272D-46BE-9E7F-B03FCE2B72F3}" type="presParOf" srcId="{DB7BCD7E-E3FB-46DA-8889-2C3E452AB983}" destId="{1F26FC94-AA5B-4375-BA2B-165948953915}" srcOrd="3" destOrd="0" presId="urn:microsoft.com/office/officeart/2005/8/layout/vList2"/>
    <dgm:cxn modelId="{F3F9EEFA-FD42-40F9-9F56-64C1B19FE785}" type="presParOf" srcId="{DB7BCD7E-E3FB-46DA-8889-2C3E452AB983}" destId="{3BBE92EF-CD82-4C94-8CAB-463E9FC3A1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70CCD-308F-4108-89AB-40D6769036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0FCB94-6D68-4A11-BE5E-3A1B0DC79E2A}">
      <dgm:prSet/>
      <dgm:spPr/>
      <dgm:t>
        <a:bodyPr/>
        <a:lstStyle/>
        <a:p>
          <a:r>
            <a:rPr lang="fr-CA"/>
            <a:t>Éviter jargon et acronymes</a:t>
          </a:r>
          <a:endParaRPr lang="en-US"/>
        </a:p>
      </dgm:t>
    </dgm:pt>
    <dgm:pt modelId="{48117914-A296-4735-A946-792F468C82BE}" type="parTrans" cxnId="{C07A3074-388D-49FC-84EC-F9BE60E91A31}">
      <dgm:prSet/>
      <dgm:spPr/>
      <dgm:t>
        <a:bodyPr/>
        <a:lstStyle/>
        <a:p>
          <a:endParaRPr lang="en-US"/>
        </a:p>
      </dgm:t>
    </dgm:pt>
    <dgm:pt modelId="{42F3A7F3-A76B-452F-A5A3-6A5FDE4C3E12}" type="sibTrans" cxnId="{C07A3074-388D-49FC-84EC-F9BE60E91A31}">
      <dgm:prSet/>
      <dgm:spPr/>
      <dgm:t>
        <a:bodyPr/>
        <a:lstStyle/>
        <a:p>
          <a:endParaRPr lang="en-US"/>
        </a:p>
      </dgm:t>
    </dgm:pt>
    <dgm:pt modelId="{7AE72934-1795-43A7-8A2E-A13BA4A15B97}">
      <dgm:prSet/>
      <dgm:spPr/>
      <dgm:t>
        <a:bodyPr/>
        <a:lstStyle/>
        <a:p>
          <a:r>
            <a:rPr lang="fr-CA"/>
            <a:t>Être concis et succinct</a:t>
          </a:r>
          <a:endParaRPr lang="en-US"/>
        </a:p>
      </dgm:t>
    </dgm:pt>
    <dgm:pt modelId="{33BB3FDD-9CD4-4BB6-93B3-A59365D96DF4}" type="parTrans" cxnId="{C1986416-666A-402C-AD3B-89C47E440F73}">
      <dgm:prSet/>
      <dgm:spPr/>
      <dgm:t>
        <a:bodyPr/>
        <a:lstStyle/>
        <a:p>
          <a:endParaRPr lang="en-US"/>
        </a:p>
      </dgm:t>
    </dgm:pt>
    <dgm:pt modelId="{52CB91D5-C67B-4390-81B4-AA897C2677E0}" type="sibTrans" cxnId="{C1986416-666A-402C-AD3B-89C47E440F73}">
      <dgm:prSet/>
      <dgm:spPr/>
      <dgm:t>
        <a:bodyPr/>
        <a:lstStyle/>
        <a:p>
          <a:endParaRPr lang="en-US"/>
        </a:p>
      </dgm:t>
    </dgm:pt>
    <dgm:pt modelId="{F1799159-752E-48D8-9490-26E3A9090EC9}">
      <dgm:prSet/>
      <dgm:spPr/>
      <dgm:t>
        <a:bodyPr/>
        <a:lstStyle/>
        <a:p>
          <a:r>
            <a:rPr lang="fr-CA"/>
            <a:t>Pratiquer et visualiser</a:t>
          </a:r>
          <a:endParaRPr lang="en-US"/>
        </a:p>
      </dgm:t>
    </dgm:pt>
    <dgm:pt modelId="{8F3AC967-B80D-43C6-B97E-B34893285084}" type="parTrans" cxnId="{05DCE8BA-2B6B-4B0E-A7BF-E680AAAA579B}">
      <dgm:prSet/>
      <dgm:spPr/>
      <dgm:t>
        <a:bodyPr/>
        <a:lstStyle/>
        <a:p>
          <a:endParaRPr lang="en-US"/>
        </a:p>
      </dgm:t>
    </dgm:pt>
    <dgm:pt modelId="{57DED204-D075-4C09-A815-2F4DE0707854}" type="sibTrans" cxnId="{05DCE8BA-2B6B-4B0E-A7BF-E680AAAA579B}">
      <dgm:prSet/>
      <dgm:spPr/>
      <dgm:t>
        <a:bodyPr/>
        <a:lstStyle/>
        <a:p>
          <a:endParaRPr lang="en-US"/>
        </a:p>
      </dgm:t>
    </dgm:pt>
    <dgm:pt modelId="{8EA3FD45-8225-4582-B05D-D999D5C3E6C7}">
      <dgm:prSet/>
      <dgm:spPr/>
      <dgm:t>
        <a:bodyPr/>
        <a:lstStyle/>
        <a:p>
          <a:r>
            <a:rPr lang="fr-CA"/>
            <a:t>Connaître les interlocuteurs </a:t>
          </a:r>
          <a:endParaRPr lang="en-US"/>
        </a:p>
      </dgm:t>
    </dgm:pt>
    <dgm:pt modelId="{B17EC870-D5A9-48CB-8FE9-CEBF239A6C37}" type="parTrans" cxnId="{67A81A23-7B43-4953-90D1-DAA20CD99FC8}">
      <dgm:prSet/>
      <dgm:spPr/>
      <dgm:t>
        <a:bodyPr/>
        <a:lstStyle/>
        <a:p>
          <a:endParaRPr lang="en-US"/>
        </a:p>
      </dgm:t>
    </dgm:pt>
    <dgm:pt modelId="{ACA09BE1-29F9-427F-AB66-59879F2734A8}" type="sibTrans" cxnId="{67A81A23-7B43-4953-90D1-DAA20CD99FC8}">
      <dgm:prSet/>
      <dgm:spPr/>
      <dgm:t>
        <a:bodyPr/>
        <a:lstStyle/>
        <a:p>
          <a:endParaRPr lang="en-US"/>
        </a:p>
      </dgm:t>
    </dgm:pt>
    <dgm:pt modelId="{62ECD5B1-CBB0-461D-AACD-8F3A88431307}" type="pres">
      <dgm:prSet presAssocID="{B7070CCD-308F-4108-89AB-40D67690368F}" presName="root" presStyleCnt="0">
        <dgm:presLayoutVars>
          <dgm:dir/>
          <dgm:resizeHandles val="exact"/>
        </dgm:presLayoutVars>
      </dgm:prSet>
      <dgm:spPr/>
    </dgm:pt>
    <dgm:pt modelId="{82CCBE24-76D0-4A2A-9EF6-9622DEDE4AB0}" type="pres">
      <dgm:prSet presAssocID="{340FCB94-6D68-4A11-BE5E-3A1B0DC79E2A}" presName="compNode" presStyleCnt="0"/>
      <dgm:spPr/>
    </dgm:pt>
    <dgm:pt modelId="{E873D3D0-2EE2-4579-87C6-14323A69B3E3}" type="pres">
      <dgm:prSet presAssocID="{340FCB94-6D68-4A11-BE5E-3A1B0DC79E2A}" presName="bgRect" presStyleLbl="bgShp" presStyleIdx="0" presStyleCnt="4"/>
      <dgm:spPr/>
    </dgm:pt>
    <dgm:pt modelId="{553B2F26-8268-4882-8EEA-935E273B694B}" type="pres">
      <dgm:prSet presAssocID="{340FCB94-6D68-4A11-BE5E-3A1B0DC79E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16BC21A9-B335-4585-BD34-7CAD7E57DE1E}" type="pres">
      <dgm:prSet presAssocID="{340FCB94-6D68-4A11-BE5E-3A1B0DC79E2A}" presName="spaceRect" presStyleCnt="0"/>
      <dgm:spPr/>
    </dgm:pt>
    <dgm:pt modelId="{FE9FA77B-8B89-4A62-B7B2-AC4863146A88}" type="pres">
      <dgm:prSet presAssocID="{340FCB94-6D68-4A11-BE5E-3A1B0DC79E2A}" presName="parTx" presStyleLbl="revTx" presStyleIdx="0" presStyleCnt="4">
        <dgm:presLayoutVars>
          <dgm:chMax val="0"/>
          <dgm:chPref val="0"/>
        </dgm:presLayoutVars>
      </dgm:prSet>
      <dgm:spPr/>
    </dgm:pt>
    <dgm:pt modelId="{358157EC-71EB-488F-B7A5-9389415CAB1D}" type="pres">
      <dgm:prSet presAssocID="{42F3A7F3-A76B-452F-A5A3-6A5FDE4C3E12}" presName="sibTrans" presStyleCnt="0"/>
      <dgm:spPr/>
    </dgm:pt>
    <dgm:pt modelId="{A7B382C8-6BF9-4FAE-B2C8-E4ADD1999D2D}" type="pres">
      <dgm:prSet presAssocID="{7AE72934-1795-43A7-8A2E-A13BA4A15B97}" presName="compNode" presStyleCnt="0"/>
      <dgm:spPr/>
    </dgm:pt>
    <dgm:pt modelId="{93934827-AC5D-480E-AE7F-66B3E4C1FE56}" type="pres">
      <dgm:prSet presAssocID="{7AE72934-1795-43A7-8A2E-A13BA4A15B97}" presName="bgRect" presStyleLbl="bgShp" presStyleIdx="1" presStyleCnt="4"/>
      <dgm:spPr/>
    </dgm:pt>
    <dgm:pt modelId="{61731009-93B6-4915-A19E-5851562C2B40}" type="pres">
      <dgm:prSet presAssocID="{7AE72934-1795-43A7-8A2E-A13BA4A15B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ingue"/>
        </a:ext>
      </dgm:extLst>
    </dgm:pt>
    <dgm:pt modelId="{328A8AEC-E088-4C03-8F8E-2F56B9436932}" type="pres">
      <dgm:prSet presAssocID="{7AE72934-1795-43A7-8A2E-A13BA4A15B97}" presName="spaceRect" presStyleCnt="0"/>
      <dgm:spPr/>
    </dgm:pt>
    <dgm:pt modelId="{9EDF1543-0512-47A2-A39A-5AAFC9835C64}" type="pres">
      <dgm:prSet presAssocID="{7AE72934-1795-43A7-8A2E-A13BA4A15B97}" presName="parTx" presStyleLbl="revTx" presStyleIdx="1" presStyleCnt="4">
        <dgm:presLayoutVars>
          <dgm:chMax val="0"/>
          <dgm:chPref val="0"/>
        </dgm:presLayoutVars>
      </dgm:prSet>
      <dgm:spPr/>
    </dgm:pt>
    <dgm:pt modelId="{FA4E2798-07B6-4938-9473-F7F23A0FFE7D}" type="pres">
      <dgm:prSet presAssocID="{52CB91D5-C67B-4390-81B4-AA897C2677E0}" presName="sibTrans" presStyleCnt="0"/>
      <dgm:spPr/>
    </dgm:pt>
    <dgm:pt modelId="{A5C86106-6BCB-42A7-A1E7-9CDEB55270C2}" type="pres">
      <dgm:prSet presAssocID="{F1799159-752E-48D8-9490-26E3A9090EC9}" presName="compNode" presStyleCnt="0"/>
      <dgm:spPr/>
    </dgm:pt>
    <dgm:pt modelId="{B7D03C4A-79F1-41AB-9D1E-8FAEF6A22DEE}" type="pres">
      <dgm:prSet presAssocID="{F1799159-752E-48D8-9490-26E3A9090EC9}" presName="bgRect" presStyleLbl="bgShp" presStyleIdx="2" presStyleCnt="4"/>
      <dgm:spPr/>
    </dgm:pt>
    <dgm:pt modelId="{43F364DA-A6A4-4D53-8AF7-03DFC6A63558}" type="pres">
      <dgm:prSet presAssocID="{F1799159-752E-48D8-9490-26E3A9090EC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Œil"/>
        </a:ext>
      </dgm:extLst>
    </dgm:pt>
    <dgm:pt modelId="{82DBD758-44E4-4086-AE0C-27E24B1A1B2D}" type="pres">
      <dgm:prSet presAssocID="{F1799159-752E-48D8-9490-26E3A9090EC9}" presName="spaceRect" presStyleCnt="0"/>
      <dgm:spPr/>
    </dgm:pt>
    <dgm:pt modelId="{8ECAA7F6-3947-4B19-9CC7-A0486EC75F13}" type="pres">
      <dgm:prSet presAssocID="{F1799159-752E-48D8-9490-26E3A9090EC9}" presName="parTx" presStyleLbl="revTx" presStyleIdx="2" presStyleCnt="4">
        <dgm:presLayoutVars>
          <dgm:chMax val="0"/>
          <dgm:chPref val="0"/>
        </dgm:presLayoutVars>
      </dgm:prSet>
      <dgm:spPr/>
    </dgm:pt>
    <dgm:pt modelId="{C43BB5FF-2DDD-4F28-B086-EE9E4695DE66}" type="pres">
      <dgm:prSet presAssocID="{57DED204-D075-4C09-A815-2F4DE0707854}" presName="sibTrans" presStyleCnt="0"/>
      <dgm:spPr/>
    </dgm:pt>
    <dgm:pt modelId="{B4CD6C35-1A9A-4BF2-96EA-155E3F89DABF}" type="pres">
      <dgm:prSet presAssocID="{8EA3FD45-8225-4582-B05D-D999D5C3E6C7}" presName="compNode" presStyleCnt="0"/>
      <dgm:spPr/>
    </dgm:pt>
    <dgm:pt modelId="{81A28B7D-77BA-4BC6-98FA-4D91B30095D5}" type="pres">
      <dgm:prSet presAssocID="{8EA3FD45-8225-4582-B05D-D999D5C3E6C7}" presName="bgRect" presStyleLbl="bgShp" presStyleIdx="3" presStyleCnt="4"/>
      <dgm:spPr/>
    </dgm:pt>
    <dgm:pt modelId="{A7514D6F-95B0-4213-991D-64BEB7D9DACC}" type="pres">
      <dgm:prSet presAssocID="{8EA3FD45-8225-4582-B05D-D999D5C3E6C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sateurs"/>
        </a:ext>
      </dgm:extLst>
    </dgm:pt>
    <dgm:pt modelId="{AF44CBF2-1000-4993-AC77-59C1B56BEAC1}" type="pres">
      <dgm:prSet presAssocID="{8EA3FD45-8225-4582-B05D-D999D5C3E6C7}" presName="spaceRect" presStyleCnt="0"/>
      <dgm:spPr/>
    </dgm:pt>
    <dgm:pt modelId="{C0BA4990-07C2-485C-8FB2-3A3BA54A8DAA}" type="pres">
      <dgm:prSet presAssocID="{8EA3FD45-8225-4582-B05D-D999D5C3E6C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1986416-666A-402C-AD3B-89C47E440F73}" srcId="{B7070CCD-308F-4108-89AB-40D67690368F}" destId="{7AE72934-1795-43A7-8A2E-A13BA4A15B97}" srcOrd="1" destOrd="0" parTransId="{33BB3FDD-9CD4-4BB6-93B3-A59365D96DF4}" sibTransId="{52CB91D5-C67B-4390-81B4-AA897C2677E0}"/>
    <dgm:cxn modelId="{00B7721C-03E0-4C79-B9AB-890D255F1BB2}" type="presOf" srcId="{7AE72934-1795-43A7-8A2E-A13BA4A15B97}" destId="{9EDF1543-0512-47A2-A39A-5AAFC9835C64}" srcOrd="0" destOrd="0" presId="urn:microsoft.com/office/officeart/2018/2/layout/IconVerticalSolidList"/>
    <dgm:cxn modelId="{67A81A23-7B43-4953-90D1-DAA20CD99FC8}" srcId="{B7070CCD-308F-4108-89AB-40D67690368F}" destId="{8EA3FD45-8225-4582-B05D-D999D5C3E6C7}" srcOrd="3" destOrd="0" parTransId="{B17EC870-D5A9-48CB-8FE9-CEBF239A6C37}" sibTransId="{ACA09BE1-29F9-427F-AB66-59879F2734A8}"/>
    <dgm:cxn modelId="{EA790C5D-1AFC-4A04-91F7-83D5EDFE9696}" type="presOf" srcId="{F1799159-752E-48D8-9490-26E3A9090EC9}" destId="{8ECAA7F6-3947-4B19-9CC7-A0486EC75F13}" srcOrd="0" destOrd="0" presId="urn:microsoft.com/office/officeart/2018/2/layout/IconVerticalSolidList"/>
    <dgm:cxn modelId="{C07A3074-388D-49FC-84EC-F9BE60E91A31}" srcId="{B7070CCD-308F-4108-89AB-40D67690368F}" destId="{340FCB94-6D68-4A11-BE5E-3A1B0DC79E2A}" srcOrd="0" destOrd="0" parTransId="{48117914-A296-4735-A946-792F468C82BE}" sibTransId="{42F3A7F3-A76B-452F-A5A3-6A5FDE4C3E12}"/>
    <dgm:cxn modelId="{ECEAB892-FF88-491F-BFA9-B6B857A07BF2}" type="presOf" srcId="{340FCB94-6D68-4A11-BE5E-3A1B0DC79E2A}" destId="{FE9FA77B-8B89-4A62-B7B2-AC4863146A88}" srcOrd="0" destOrd="0" presId="urn:microsoft.com/office/officeart/2018/2/layout/IconVerticalSolidList"/>
    <dgm:cxn modelId="{D051C9B6-2691-4C80-83A6-4C3D13521BE7}" type="presOf" srcId="{8EA3FD45-8225-4582-B05D-D999D5C3E6C7}" destId="{C0BA4990-07C2-485C-8FB2-3A3BA54A8DAA}" srcOrd="0" destOrd="0" presId="urn:microsoft.com/office/officeart/2018/2/layout/IconVerticalSolidList"/>
    <dgm:cxn modelId="{05DCE8BA-2B6B-4B0E-A7BF-E680AAAA579B}" srcId="{B7070CCD-308F-4108-89AB-40D67690368F}" destId="{F1799159-752E-48D8-9490-26E3A9090EC9}" srcOrd="2" destOrd="0" parTransId="{8F3AC967-B80D-43C6-B97E-B34893285084}" sibTransId="{57DED204-D075-4C09-A815-2F4DE0707854}"/>
    <dgm:cxn modelId="{09C7DFCE-F023-4131-8C51-43B326CBA61D}" type="presOf" srcId="{B7070CCD-308F-4108-89AB-40D67690368F}" destId="{62ECD5B1-CBB0-461D-AACD-8F3A88431307}" srcOrd="0" destOrd="0" presId="urn:microsoft.com/office/officeart/2018/2/layout/IconVerticalSolidList"/>
    <dgm:cxn modelId="{AF12A53B-38C4-401F-BA59-601190482FED}" type="presParOf" srcId="{62ECD5B1-CBB0-461D-AACD-8F3A88431307}" destId="{82CCBE24-76D0-4A2A-9EF6-9622DEDE4AB0}" srcOrd="0" destOrd="0" presId="urn:microsoft.com/office/officeart/2018/2/layout/IconVerticalSolidList"/>
    <dgm:cxn modelId="{09FB25C6-A626-4C4C-9605-2C0C15E14451}" type="presParOf" srcId="{82CCBE24-76D0-4A2A-9EF6-9622DEDE4AB0}" destId="{E873D3D0-2EE2-4579-87C6-14323A69B3E3}" srcOrd="0" destOrd="0" presId="urn:microsoft.com/office/officeart/2018/2/layout/IconVerticalSolidList"/>
    <dgm:cxn modelId="{D8A6619E-5C80-4596-9B62-3AC19DC9ED6F}" type="presParOf" srcId="{82CCBE24-76D0-4A2A-9EF6-9622DEDE4AB0}" destId="{553B2F26-8268-4882-8EEA-935E273B694B}" srcOrd="1" destOrd="0" presId="urn:microsoft.com/office/officeart/2018/2/layout/IconVerticalSolidList"/>
    <dgm:cxn modelId="{73F6D429-1D39-4422-82F0-DD20D2C5CAAA}" type="presParOf" srcId="{82CCBE24-76D0-4A2A-9EF6-9622DEDE4AB0}" destId="{16BC21A9-B335-4585-BD34-7CAD7E57DE1E}" srcOrd="2" destOrd="0" presId="urn:microsoft.com/office/officeart/2018/2/layout/IconVerticalSolidList"/>
    <dgm:cxn modelId="{349E915B-B97F-4952-B1A4-9B6B8358EC90}" type="presParOf" srcId="{82CCBE24-76D0-4A2A-9EF6-9622DEDE4AB0}" destId="{FE9FA77B-8B89-4A62-B7B2-AC4863146A88}" srcOrd="3" destOrd="0" presId="urn:microsoft.com/office/officeart/2018/2/layout/IconVerticalSolidList"/>
    <dgm:cxn modelId="{29031846-C245-429E-89FC-9D38C89558A9}" type="presParOf" srcId="{62ECD5B1-CBB0-461D-AACD-8F3A88431307}" destId="{358157EC-71EB-488F-B7A5-9389415CAB1D}" srcOrd="1" destOrd="0" presId="urn:microsoft.com/office/officeart/2018/2/layout/IconVerticalSolidList"/>
    <dgm:cxn modelId="{7C03E4AD-4A42-4074-9D5D-A91F3C787DA1}" type="presParOf" srcId="{62ECD5B1-CBB0-461D-AACD-8F3A88431307}" destId="{A7B382C8-6BF9-4FAE-B2C8-E4ADD1999D2D}" srcOrd="2" destOrd="0" presId="urn:microsoft.com/office/officeart/2018/2/layout/IconVerticalSolidList"/>
    <dgm:cxn modelId="{19BA7A64-8ACF-4F4A-BBE5-93F4A769E6D9}" type="presParOf" srcId="{A7B382C8-6BF9-4FAE-B2C8-E4ADD1999D2D}" destId="{93934827-AC5D-480E-AE7F-66B3E4C1FE56}" srcOrd="0" destOrd="0" presId="urn:microsoft.com/office/officeart/2018/2/layout/IconVerticalSolidList"/>
    <dgm:cxn modelId="{7A9E8A91-445A-49EC-ADB5-4D7C7A8C0958}" type="presParOf" srcId="{A7B382C8-6BF9-4FAE-B2C8-E4ADD1999D2D}" destId="{61731009-93B6-4915-A19E-5851562C2B40}" srcOrd="1" destOrd="0" presId="urn:microsoft.com/office/officeart/2018/2/layout/IconVerticalSolidList"/>
    <dgm:cxn modelId="{CDCE3855-28A2-44ED-B125-A101F2887FEA}" type="presParOf" srcId="{A7B382C8-6BF9-4FAE-B2C8-E4ADD1999D2D}" destId="{328A8AEC-E088-4C03-8F8E-2F56B9436932}" srcOrd="2" destOrd="0" presId="urn:microsoft.com/office/officeart/2018/2/layout/IconVerticalSolidList"/>
    <dgm:cxn modelId="{A70859FB-D409-4778-8280-5CA329410730}" type="presParOf" srcId="{A7B382C8-6BF9-4FAE-B2C8-E4ADD1999D2D}" destId="{9EDF1543-0512-47A2-A39A-5AAFC9835C64}" srcOrd="3" destOrd="0" presId="urn:microsoft.com/office/officeart/2018/2/layout/IconVerticalSolidList"/>
    <dgm:cxn modelId="{EEAA0D16-0C3D-4924-9067-DE0CB359BAAD}" type="presParOf" srcId="{62ECD5B1-CBB0-461D-AACD-8F3A88431307}" destId="{FA4E2798-07B6-4938-9473-F7F23A0FFE7D}" srcOrd="3" destOrd="0" presId="urn:microsoft.com/office/officeart/2018/2/layout/IconVerticalSolidList"/>
    <dgm:cxn modelId="{D038E2E0-A330-40A6-9940-550602900EDD}" type="presParOf" srcId="{62ECD5B1-CBB0-461D-AACD-8F3A88431307}" destId="{A5C86106-6BCB-42A7-A1E7-9CDEB55270C2}" srcOrd="4" destOrd="0" presId="urn:microsoft.com/office/officeart/2018/2/layout/IconVerticalSolidList"/>
    <dgm:cxn modelId="{DA55FC3E-C044-4F17-A4DE-73BBCA59EBEC}" type="presParOf" srcId="{A5C86106-6BCB-42A7-A1E7-9CDEB55270C2}" destId="{B7D03C4A-79F1-41AB-9D1E-8FAEF6A22DEE}" srcOrd="0" destOrd="0" presId="urn:microsoft.com/office/officeart/2018/2/layout/IconVerticalSolidList"/>
    <dgm:cxn modelId="{5BEC058D-E99B-4571-954E-B72BF5BF62CA}" type="presParOf" srcId="{A5C86106-6BCB-42A7-A1E7-9CDEB55270C2}" destId="{43F364DA-A6A4-4D53-8AF7-03DFC6A63558}" srcOrd="1" destOrd="0" presId="urn:microsoft.com/office/officeart/2018/2/layout/IconVerticalSolidList"/>
    <dgm:cxn modelId="{90BCE2A0-DB1C-4220-9B6A-B03C76161966}" type="presParOf" srcId="{A5C86106-6BCB-42A7-A1E7-9CDEB55270C2}" destId="{82DBD758-44E4-4086-AE0C-27E24B1A1B2D}" srcOrd="2" destOrd="0" presId="urn:microsoft.com/office/officeart/2018/2/layout/IconVerticalSolidList"/>
    <dgm:cxn modelId="{EABEF893-26B4-40B0-8851-921491C7A00B}" type="presParOf" srcId="{A5C86106-6BCB-42A7-A1E7-9CDEB55270C2}" destId="{8ECAA7F6-3947-4B19-9CC7-A0486EC75F13}" srcOrd="3" destOrd="0" presId="urn:microsoft.com/office/officeart/2018/2/layout/IconVerticalSolidList"/>
    <dgm:cxn modelId="{4BF3E2C4-A509-4848-A213-BD6BC3C6EF37}" type="presParOf" srcId="{62ECD5B1-CBB0-461D-AACD-8F3A88431307}" destId="{C43BB5FF-2DDD-4F28-B086-EE9E4695DE66}" srcOrd="5" destOrd="0" presId="urn:microsoft.com/office/officeart/2018/2/layout/IconVerticalSolidList"/>
    <dgm:cxn modelId="{AC0405EB-3B6F-4277-A5E6-86B1108F9AE1}" type="presParOf" srcId="{62ECD5B1-CBB0-461D-AACD-8F3A88431307}" destId="{B4CD6C35-1A9A-4BF2-96EA-155E3F89DABF}" srcOrd="6" destOrd="0" presId="urn:microsoft.com/office/officeart/2018/2/layout/IconVerticalSolidList"/>
    <dgm:cxn modelId="{67F1B3AD-C421-4D58-9580-F47E3E770C35}" type="presParOf" srcId="{B4CD6C35-1A9A-4BF2-96EA-155E3F89DABF}" destId="{81A28B7D-77BA-4BC6-98FA-4D91B30095D5}" srcOrd="0" destOrd="0" presId="urn:microsoft.com/office/officeart/2018/2/layout/IconVerticalSolidList"/>
    <dgm:cxn modelId="{F0E0044B-BFA5-42E6-87C7-4996D65EE273}" type="presParOf" srcId="{B4CD6C35-1A9A-4BF2-96EA-155E3F89DABF}" destId="{A7514D6F-95B0-4213-991D-64BEB7D9DACC}" srcOrd="1" destOrd="0" presId="urn:microsoft.com/office/officeart/2018/2/layout/IconVerticalSolidList"/>
    <dgm:cxn modelId="{F192C507-17D0-4AE4-8006-0EF7969A6078}" type="presParOf" srcId="{B4CD6C35-1A9A-4BF2-96EA-155E3F89DABF}" destId="{AF44CBF2-1000-4993-AC77-59C1B56BEAC1}" srcOrd="2" destOrd="0" presId="urn:microsoft.com/office/officeart/2018/2/layout/IconVerticalSolidList"/>
    <dgm:cxn modelId="{2192DC7C-748F-45A0-A4AA-83BE0A623495}" type="presParOf" srcId="{B4CD6C35-1A9A-4BF2-96EA-155E3F89DABF}" destId="{C0BA4990-07C2-485C-8FB2-3A3BA54A8D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7EAC8-F172-4AC8-94C7-31C0395F62A2}">
      <dsp:nvSpPr>
        <dsp:cNvPr id="0" name=""/>
        <dsp:cNvSpPr/>
      </dsp:nvSpPr>
      <dsp:spPr>
        <a:xfrm>
          <a:off x="0" y="682740"/>
          <a:ext cx="6927967" cy="1260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D84BF-ED6D-436F-BB38-308C35D12503}">
      <dsp:nvSpPr>
        <dsp:cNvPr id="0" name=""/>
        <dsp:cNvSpPr/>
      </dsp:nvSpPr>
      <dsp:spPr>
        <a:xfrm>
          <a:off x="381284" y="966339"/>
          <a:ext cx="693243" cy="693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75DC3-1DF9-4212-8969-621A85D8D763}">
      <dsp:nvSpPr>
        <dsp:cNvPr id="0" name=""/>
        <dsp:cNvSpPr/>
      </dsp:nvSpPr>
      <dsp:spPr>
        <a:xfrm>
          <a:off x="1455812" y="682740"/>
          <a:ext cx="5472154" cy="126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97" tIns="133397" rIns="133397" bIns="13339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baseline="0" dirty="0"/>
            <a:t>Une part de hasard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700" kern="1200" baseline="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baseline="0" dirty="0"/>
            <a:t>Permet de s’introduire au métier de chercheur</a:t>
          </a:r>
          <a:endParaRPr lang="en-US" sz="1700" kern="1200" dirty="0"/>
        </a:p>
      </dsp:txBody>
      <dsp:txXfrm>
        <a:off x="1455812" y="682740"/>
        <a:ext cx="5472154" cy="1260443"/>
      </dsp:txXfrm>
    </dsp:sp>
    <dsp:sp modelId="{A03DC110-1741-406C-AE72-D79007E6235F}">
      <dsp:nvSpPr>
        <dsp:cNvPr id="0" name=""/>
        <dsp:cNvSpPr/>
      </dsp:nvSpPr>
      <dsp:spPr>
        <a:xfrm>
          <a:off x="0" y="2258294"/>
          <a:ext cx="6927967" cy="1260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3501D-1649-41F8-A331-DE74572D6672}">
      <dsp:nvSpPr>
        <dsp:cNvPr id="0" name=""/>
        <dsp:cNvSpPr/>
      </dsp:nvSpPr>
      <dsp:spPr>
        <a:xfrm>
          <a:off x="381284" y="2541894"/>
          <a:ext cx="693243" cy="693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31B25-181A-4B94-8CB2-E84BEBD782EA}">
      <dsp:nvSpPr>
        <dsp:cNvPr id="0" name=""/>
        <dsp:cNvSpPr/>
      </dsp:nvSpPr>
      <dsp:spPr>
        <a:xfrm>
          <a:off x="1455812" y="2258294"/>
          <a:ext cx="3117585" cy="126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97" tIns="133397" rIns="133397" bIns="13339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baseline="0"/>
            <a:t>Permet de constituer un pool de textes </a:t>
          </a:r>
          <a:endParaRPr lang="en-US" sz="1700" kern="1200"/>
        </a:p>
      </dsp:txBody>
      <dsp:txXfrm>
        <a:off x="1455812" y="2258294"/>
        <a:ext cx="3117585" cy="1260443"/>
      </dsp:txXfrm>
    </dsp:sp>
    <dsp:sp modelId="{39D23990-ACC7-4285-96E0-973FB8653037}">
      <dsp:nvSpPr>
        <dsp:cNvPr id="0" name=""/>
        <dsp:cNvSpPr/>
      </dsp:nvSpPr>
      <dsp:spPr>
        <a:xfrm>
          <a:off x="4573397" y="2258294"/>
          <a:ext cx="2354569" cy="126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97" tIns="133397" rIns="133397" bIns="133397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/>
            <a:t>Toujours à moduler</a:t>
          </a:r>
          <a:endParaRPr lang="en-US" sz="1300" kern="1200"/>
        </a:p>
      </dsp:txBody>
      <dsp:txXfrm>
        <a:off x="4573397" y="2258294"/>
        <a:ext cx="2354569" cy="1260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0CE88-DDE1-4808-BBD4-EDA1441C3139}">
      <dsp:nvSpPr>
        <dsp:cNvPr id="0" name=""/>
        <dsp:cNvSpPr/>
      </dsp:nvSpPr>
      <dsp:spPr>
        <a:xfrm>
          <a:off x="0" y="480223"/>
          <a:ext cx="4492602" cy="584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Avant d’écrire : lire</a:t>
          </a:r>
          <a:endParaRPr lang="en-US" sz="1500" kern="1200"/>
        </a:p>
      </dsp:txBody>
      <dsp:txXfrm>
        <a:off x="28539" y="508762"/>
        <a:ext cx="4435524" cy="527556"/>
      </dsp:txXfrm>
    </dsp:sp>
    <dsp:sp modelId="{6B782A42-EFEC-4151-AABF-0E81451C484E}">
      <dsp:nvSpPr>
        <dsp:cNvPr id="0" name=""/>
        <dsp:cNvSpPr/>
      </dsp:nvSpPr>
      <dsp:spPr>
        <a:xfrm>
          <a:off x="0" y="1064858"/>
          <a:ext cx="4492602" cy="37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4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200" b="1" kern="1200"/>
            <a:t>La maîtrise des règles du bailleur de fonds est essentielle</a:t>
          </a:r>
          <a:endParaRPr lang="en-US" sz="1200" kern="1200"/>
        </a:p>
      </dsp:txBody>
      <dsp:txXfrm>
        <a:off x="0" y="1064858"/>
        <a:ext cx="4492602" cy="372600"/>
      </dsp:txXfrm>
    </dsp:sp>
    <dsp:sp modelId="{D114E20F-3385-4291-93AF-63BB96F34064}">
      <dsp:nvSpPr>
        <dsp:cNvPr id="0" name=""/>
        <dsp:cNvSpPr/>
      </dsp:nvSpPr>
      <dsp:spPr>
        <a:xfrm>
          <a:off x="0" y="1437458"/>
          <a:ext cx="4492602" cy="584634"/>
        </a:xfrm>
        <a:prstGeom prst="roundRect">
          <a:avLst/>
        </a:prstGeom>
        <a:solidFill>
          <a:schemeClr val="accent2">
            <a:hueOff val="381558"/>
            <a:satOff val="-8706"/>
            <a:lumOff val="321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Écrire comme un chercheur, pas comme un étudiant</a:t>
          </a:r>
          <a:endParaRPr lang="en-US" sz="1500" kern="1200"/>
        </a:p>
      </dsp:txBody>
      <dsp:txXfrm>
        <a:off x="28539" y="1465997"/>
        <a:ext cx="4435524" cy="527556"/>
      </dsp:txXfrm>
    </dsp:sp>
    <dsp:sp modelId="{5E8F7F7F-74BB-427C-8655-288AABB95189}">
      <dsp:nvSpPr>
        <dsp:cNvPr id="0" name=""/>
        <dsp:cNvSpPr/>
      </dsp:nvSpPr>
      <dsp:spPr>
        <a:xfrm>
          <a:off x="0" y="2065292"/>
          <a:ext cx="4492602" cy="584634"/>
        </a:xfrm>
        <a:prstGeom prst="roundRect">
          <a:avLst/>
        </a:prstGeom>
        <a:solidFill>
          <a:schemeClr val="accent2">
            <a:hueOff val="763116"/>
            <a:satOff val="-17411"/>
            <a:lumOff val="643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Écrire pour se faire comprendre</a:t>
          </a:r>
          <a:endParaRPr lang="en-US" sz="1500" kern="1200"/>
        </a:p>
      </dsp:txBody>
      <dsp:txXfrm>
        <a:off x="28539" y="2093831"/>
        <a:ext cx="4435524" cy="527556"/>
      </dsp:txXfrm>
    </dsp:sp>
    <dsp:sp modelId="{50B5013F-20D7-41F1-A26F-3DF6BEF31ED7}">
      <dsp:nvSpPr>
        <dsp:cNvPr id="0" name=""/>
        <dsp:cNvSpPr/>
      </dsp:nvSpPr>
      <dsp:spPr>
        <a:xfrm>
          <a:off x="0" y="2693127"/>
          <a:ext cx="4492602" cy="584634"/>
        </a:xfrm>
        <a:prstGeom prst="roundRect">
          <a:avLst/>
        </a:prstGeom>
        <a:solidFill>
          <a:schemeClr val="accent2">
            <a:hueOff val="1144674"/>
            <a:satOff val="-26117"/>
            <a:lumOff val="964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Attention aux inférences de la forme sur le fond</a:t>
          </a:r>
          <a:endParaRPr lang="en-US" sz="1500" kern="1200"/>
        </a:p>
      </dsp:txBody>
      <dsp:txXfrm>
        <a:off x="28539" y="2721666"/>
        <a:ext cx="4435524" cy="527556"/>
      </dsp:txXfrm>
    </dsp:sp>
    <dsp:sp modelId="{CEA99609-F429-415A-A305-A605C99C3520}">
      <dsp:nvSpPr>
        <dsp:cNvPr id="0" name=""/>
        <dsp:cNvSpPr/>
      </dsp:nvSpPr>
      <dsp:spPr>
        <a:xfrm>
          <a:off x="0" y="3320961"/>
          <a:ext cx="4492602" cy="584634"/>
        </a:xfrm>
        <a:prstGeom prst="roundRect">
          <a:avLst/>
        </a:prstGeom>
        <a:solidFill>
          <a:schemeClr val="accent2">
            <a:hueOff val="1526231"/>
            <a:satOff val="-34822"/>
            <a:lumOff val="12863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Vous faire relire par un senior (attribut d’un bon superviseur)</a:t>
          </a:r>
          <a:endParaRPr lang="en-US" sz="1500" kern="1200"/>
        </a:p>
      </dsp:txBody>
      <dsp:txXfrm>
        <a:off x="28539" y="3349500"/>
        <a:ext cx="4435524" cy="527556"/>
      </dsp:txXfrm>
    </dsp:sp>
    <dsp:sp modelId="{554FAFB2-23EE-4121-A579-D38694DA153F}">
      <dsp:nvSpPr>
        <dsp:cNvPr id="0" name=""/>
        <dsp:cNvSpPr/>
      </dsp:nvSpPr>
      <dsp:spPr>
        <a:xfrm>
          <a:off x="0" y="3948795"/>
          <a:ext cx="4492602" cy="584634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b="1" kern="1200"/>
            <a:t>Reprendre le libellé et la forme narrative imposée par le bailleur de fonds</a:t>
          </a:r>
          <a:endParaRPr lang="en-US" sz="1500" kern="1200"/>
        </a:p>
      </dsp:txBody>
      <dsp:txXfrm>
        <a:off x="28539" y="3977334"/>
        <a:ext cx="4435524" cy="527556"/>
      </dsp:txXfrm>
    </dsp:sp>
    <dsp:sp modelId="{0180076C-74FA-4ECD-B994-FDACD7667A00}">
      <dsp:nvSpPr>
        <dsp:cNvPr id="0" name=""/>
        <dsp:cNvSpPr/>
      </dsp:nvSpPr>
      <dsp:spPr>
        <a:xfrm>
          <a:off x="0" y="4533430"/>
          <a:ext cx="449260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4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1200" b="1" kern="1200"/>
            <a:t>Ne pas innover sur la forme</a:t>
          </a:r>
          <a:endParaRPr lang="en-US" sz="1200" kern="1200"/>
        </a:p>
      </dsp:txBody>
      <dsp:txXfrm>
        <a:off x="0" y="4533430"/>
        <a:ext cx="4492602" cy="24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FC308-C6DA-4E26-8D55-4973AB5B0FD2}">
      <dsp:nvSpPr>
        <dsp:cNvPr id="0" name=""/>
        <dsp:cNvSpPr/>
      </dsp:nvSpPr>
      <dsp:spPr>
        <a:xfrm>
          <a:off x="0" y="507870"/>
          <a:ext cx="4492602" cy="13674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baseline="0"/>
            <a:t>Votre projet peut évoluer encore</a:t>
          </a:r>
          <a:endParaRPr lang="en-US" sz="2500" kern="1200"/>
        </a:p>
      </dsp:txBody>
      <dsp:txXfrm>
        <a:off x="66753" y="574623"/>
        <a:ext cx="4359096" cy="1233931"/>
      </dsp:txXfrm>
    </dsp:sp>
    <dsp:sp modelId="{373EB132-B19A-4E37-87F4-ED401A0D5D60}">
      <dsp:nvSpPr>
        <dsp:cNvPr id="0" name=""/>
        <dsp:cNvSpPr/>
      </dsp:nvSpPr>
      <dsp:spPr>
        <a:xfrm>
          <a:off x="0" y="1947308"/>
          <a:ext cx="4492602" cy="1367437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baseline="0"/>
            <a:t>Signal que vous pouvez vous mobiliser pour une carrière en recherche</a:t>
          </a:r>
          <a:endParaRPr lang="en-US" sz="2500" kern="1200"/>
        </a:p>
      </dsp:txBody>
      <dsp:txXfrm>
        <a:off x="66753" y="2014061"/>
        <a:ext cx="4359096" cy="1233931"/>
      </dsp:txXfrm>
    </dsp:sp>
    <dsp:sp modelId="{3BBE92EF-CD82-4C94-8CAB-463E9FC3A155}">
      <dsp:nvSpPr>
        <dsp:cNvPr id="0" name=""/>
        <dsp:cNvSpPr/>
      </dsp:nvSpPr>
      <dsp:spPr>
        <a:xfrm>
          <a:off x="0" y="3386745"/>
          <a:ext cx="4492602" cy="1367437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b="1" kern="1200" baseline="0"/>
            <a:t>Vous pouvez décliner une bourse, mais elle demeure au CV</a:t>
          </a:r>
          <a:endParaRPr lang="en-US" sz="2500" kern="1200"/>
        </a:p>
      </dsp:txBody>
      <dsp:txXfrm>
        <a:off x="66753" y="3453498"/>
        <a:ext cx="4359096" cy="1233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3D3D0-2EE2-4579-87C6-14323A69B3E3}">
      <dsp:nvSpPr>
        <dsp:cNvPr id="0" name=""/>
        <dsp:cNvSpPr/>
      </dsp:nvSpPr>
      <dsp:spPr>
        <a:xfrm>
          <a:off x="0" y="2181"/>
          <a:ext cx="4459086" cy="1105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F26-8268-4882-8EEA-935E273B694B}">
      <dsp:nvSpPr>
        <dsp:cNvPr id="0" name=""/>
        <dsp:cNvSpPr/>
      </dsp:nvSpPr>
      <dsp:spPr>
        <a:xfrm>
          <a:off x="334383" y="250895"/>
          <a:ext cx="607969" cy="607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FA77B-8B89-4A62-B7B2-AC4863146A88}">
      <dsp:nvSpPr>
        <dsp:cNvPr id="0" name=""/>
        <dsp:cNvSpPr/>
      </dsp:nvSpPr>
      <dsp:spPr>
        <a:xfrm>
          <a:off x="1276736" y="2181"/>
          <a:ext cx="3182349" cy="110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8" tIns="116988" rIns="116988" bIns="1169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Éviter jargon et acronymes</a:t>
          </a:r>
          <a:endParaRPr lang="en-US" sz="2200" kern="1200"/>
        </a:p>
      </dsp:txBody>
      <dsp:txXfrm>
        <a:off x="1276736" y="2181"/>
        <a:ext cx="3182349" cy="1105399"/>
      </dsp:txXfrm>
    </dsp:sp>
    <dsp:sp modelId="{93934827-AC5D-480E-AE7F-66B3E4C1FE56}">
      <dsp:nvSpPr>
        <dsp:cNvPr id="0" name=""/>
        <dsp:cNvSpPr/>
      </dsp:nvSpPr>
      <dsp:spPr>
        <a:xfrm>
          <a:off x="0" y="1383930"/>
          <a:ext cx="4459086" cy="1105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31009-93B6-4915-A19E-5851562C2B40}">
      <dsp:nvSpPr>
        <dsp:cNvPr id="0" name=""/>
        <dsp:cNvSpPr/>
      </dsp:nvSpPr>
      <dsp:spPr>
        <a:xfrm>
          <a:off x="334383" y="1632645"/>
          <a:ext cx="607969" cy="607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F1543-0512-47A2-A39A-5AAFC9835C64}">
      <dsp:nvSpPr>
        <dsp:cNvPr id="0" name=""/>
        <dsp:cNvSpPr/>
      </dsp:nvSpPr>
      <dsp:spPr>
        <a:xfrm>
          <a:off x="1276736" y="1383930"/>
          <a:ext cx="3182349" cy="110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8" tIns="116988" rIns="116988" bIns="1169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Être concis et succinct</a:t>
          </a:r>
          <a:endParaRPr lang="en-US" sz="2200" kern="1200"/>
        </a:p>
      </dsp:txBody>
      <dsp:txXfrm>
        <a:off x="1276736" y="1383930"/>
        <a:ext cx="3182349" cy="1105399"/>
      </dsp:txXfrm>
    </dsp:sp>
    <dsp:sp modelId="{B7D03C4A-79F1-41AB-9D1E-8FAEF6A22DEE}">
      <dsp:nvSpPr>
        <dsp:cNvPr id="0" name=""/>
        <dsp:cNvSpPr/>
      </dsp:nvSpPr>
      <dsp:spPr>
        <a:xfrm>
          <a:off x="0" y="2765679"/>
          <a:ext cx="4459086" cy="1105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364DA-A6A4-4D53-8AF7-03DFC6A63558}">
      <dsp:nvSpPr>
        <dsp:cNvPr id="0" name=""/>
        <dsp:cNvSpPr/>
      </dsp:nvSpPr>
      <dsp:spPr>
        <a:xfrm>
          <a:off x="334383" y="3014394"/>
          <a:ext cx="607969" cy="6079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AA7F6-3947-4B19-9CC7-A0486EC75F13}">
      <dsp:nvSpPr>
        <dsp:cNvPr id="0" name=""/>
        <dsp:cNvSpPr/>
      </dsp:nvSpPr>
      <dsp:spPr>
        <a:xfrm>
          <a:off x="1276736" y="2765679"/>
          <a:ext cx="3182349" cy="110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8" tIns="116988" rIns="116988" bIns="1169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Pratiquer et visualiser</a:t>
          </a:r>
          <a:endParaRPr lang="en-US" sz="2200" kern="1200"/>
        </a:p>
      </dsp:txBody>
      <dsp:txXfrm>
        <a:off x="1276736" y="2765679"/>
        <a:ext cx="3182349" cy="1105399"/>
      </dsp:txXfrm>
    </dsp:sp>
    <dsp:sp modelId="{81A28B7D-77BA-4BC6-98FA-4D91B30095D5}">
      <dsp:nvSpPr>
        <dsp:cNvPr id="0" name=""/>
        <dsp:cNvSpPr/>
      </dsp:nvSpPr>
      <dsp:spPr>
        <a:xfrm>
          <a:off x="0" y="4147428"/>
          <a:ext cx="4459086" cy="11053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14D6F-95B0-4213-991D-64BEB7D9DACC}">
      <dsp:nvSpPr>
        <dsp:cNvPr id="0" name=""/>
        <dsp:cNvSpPr/>
      </dsp:nvSpPr>
      <dsp:spPr>
        <a:xfrm>
          <a:off x="334383" y="4396143"/>
          <a:ext cx="607969" cy="6079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A4990-07C2-485C-8FB2-3A3BA54A8DAA}">
      <dsp:nvSpPr>
        <dsp:cNvPr id="0" name=""/>
        <dsp:cNvSpPr/>
      </dsp:nvSpPr>
      <dsp:spPr>
        <a:xfrm>
          <a:off x="1276736" y="4147428"/>
          <a:ext cx="3182349" cy="1105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88" tIns="116988" rIns="116988" bIns="1169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/>
            <a:t>Connaître les interlocuteurs </a:t>
          </a:r>
          <a:endParaRPr lang="en-US" sz="2200" kern="1200"/>
        </a:p>
      </dsp:txBody>
      <dsp:txXfrm>
        <a:off x="1276736" y="4147428"/>
        <a:ext cx="3182349" cy="110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4770F-9513-46DB-BEAB-EA60BFA85AB2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EE24-B8C9-47FF-8515-5143751B7D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469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EE24-B8C9-47FF-8515-5143751B7DB3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080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874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7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53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470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792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96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034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53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894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831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99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760F470-77D4-4B71-840D-B366C98A852D}" type="datetimeFigureOut">
              <a:rPr lang="fr-CA" smtClean="0"/>
              <a:t>2020-09-03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385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Yves.Couturier@usherbrooke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7683" y="1708329"/>
            <a:ext cx="7272808" cy="1219201"/>
          </a:xfrm>
        </p:spPr>
        <p:txBody>
          <a:bodyPr>
            <a:normAutofit fontScale="90000"/>
          </a:bodyPr>
          <a:lstStyle/>
          <a:p>
            <a:pPr algn="ctr"/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sz="6700" b="1" dirty="0"/>
              <a:t>Atelier sur les bourses</a:t>
            </a:r>
            <a:br>
              <a:rPr lang="fr-CA" sz="6700" dirty="0"/>
            </a:br>
            <a:r>
              <a:rPr lang="fr-CA" sz="1800" dirty="0"/>
              <a:t>CRIFPE</a:t>
            </a:r>
            <a:endParaRPr lang="fr-CA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2501" y="3140968"/>
            <a:ext cx="7848872" cy="1728192"/>
          </a:xfrm>
        </p:spPr>
        <p:txBody>
          <a:bodyPr>
            <a:normAutofit/>
          </a:bodyPr>
          <a:lstStyle/>
          <a:p>
            <a:pPr algn="ctr"/>
            <a:r>
              <a:rPr lang="fr-CA" sz="1500" b="1" dirty="0">
                <a:solidFill>
                  <a:schemeClr val="tx1"/>
                </a:solidFill>
              </a:rPr>
              <a:t>Yves Couturier, </a:t>
            </a:r>
            <a:r>
              <a:rPr lang="fr-CA" sz="1500" b="1" dirty="0" err="1">
                <a:solidFill>
                  <a:schemeClr val="tx1"/>
                </a:solidFill>
              </a:rPr>
              <a:t>Ph.D</a:t>
            </a:r>
            <a:r>
              <a:rPr lang="fr-CA" sz="15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fr-CA" sz="1500" dirty="0">
                <a:solidFill>
                  <a:schemeClr val="tx1"/>
                </a:solidFill>
                <a:hlinkClick r:id="rId2"/>
              </a:rPr>
              <a:t>Yves.Couturier@usherbrooke.ca</a:t>
            </a:r>
            <a:endParaRPr lang="fr-CA" sz="1500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pic>
        <p:nvPicPr>
          <p:cNvPr id="5" name="Picture 9" descr="logo_couleur_50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60" y="5805264"/>
            <a:ext cx="537208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8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ECC3BA-A694-43D5-A273-058C61324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C0CC05-B418-486B-8642-6E9FACA10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b="1">
                <a:solidFill>
                  <a:schemeClr val="tx2"/>
                </a:solidFill>
              </a:rPr>
              <a:t>Écriture de la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828800"/>
            <a:ext cx="6446520" cy="4351337"/>
          </a:xfrm>
        </p:spPr>
        <p:txBody>
          <a:bodyPr>
            <a:normAutofit/>
          </a:bodyPr>
          <a:lstStyle/>
          <a:p>
            <a:r>
              <a:rPr lang="fr-CA" b="1" dirty="0"/>
              <a:t>L’évaluateur recherche avant tout les indices du potentiel d’avancement des connaissances</a:t>
            </a:r>
          </a:p>
          <a:p>
            <a:r>
              <a:rPr lang="fr-CA" b="1" dirty="0"/>
              <a:t>Pas un concours littéraire ou académique</a:t>
            </a:r>
          </a:p>
          <a:p>
            <a:pPr lvl="1"/>
            <a:r>
              <a:rPr lang="fr-CA" b="1" dirty="0"/>
              <a:t>Originalité</a:t>
            </a:r>
          </a:p>
          <a:p>
            <a:pPr lvl="1"/>
            <a:r>
              <a:rPr lang="fr-CA" b="1" dirty="0"/>
              <a:t>Pertinence</a:t>
            </a:r>
          </a:p>
          <a:p>
            <a:pPr lvl="1"/>
            <a:r>
              <a:rPr lang="fr-CA" b="1" dirty="0"/>
              <a:t>Spécificité (pas un discours brillant sur le sens de l’univers)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14221-FA17-46FD-8AE3-60C5535F6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770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567" y="365760"/>
            <a:ext cx="4269659" cy="686976"/>
          </a:xfrm>
        </p:spPr>
        <p:txBody>
          <a:bodyPr>
            <a:normAutofit/>
          </a:bodyPr>
          <a:lstStyle/>
          <a:p>
            <a:r>
              <a:rPr lang="fr-CA" b="1" dirty="0"/>
              <a:t>Quelques trucs</a:t>
            </a:r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E3C0E64B-41F4-4FB6-91E5-EA9CDC9CB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1786680"/>
            <a:ext cx="3014484" cy="329490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567" y="1340768"/>
            <a:ext cx="4283078" cy="5760640"/>
          </a:xfrm>
        </p:spPr>
        <p:txBody>
          <a:bodyPr>
            <a:normAutofit/>
          </a:bodyPr>
          <a:lstStyle/>
          <a:p>
            <a:r>
              <a:rPr lang="fr-CA" sz="1600" b="1" dirty="0"/>
              <a:t>Commencer tôt : temps long</a:t>
            </a:r>
          </a:p>
          <a:p>
            <a:pPr lvl="1"/>
            <a:r>
              <a:rPr lang="fr-CA" sz="1600" b="1" dirty="0"/>
              <a:t>Tous mes étudiants qui ont pensé aux bourses dès le bac sont aujourd’hui boursiers</a:t>
            </a:r>
          </a:p>
          <a:p>
            <a:r>
              <a:rPr lang="fr-CA" sz="1600" b="1" dirty="0"/>
              <a:t>Commencer tôt : temps court</a:t>
            </a:r>
          </a:p>
          <a:p>
            <a:pPr lvl="1"/>
            <a:r>
              <a:rPr lang="fr-CA" sz="1600" b="1" dirty="0"/>
              <a:t>Écriture, révision, réécriture, prévoir les lettres…</a:t>
            </a:r>
          </a:p>
          <a:p>
            <a:r>
              <a:rPr lang="fr-CA" sz="1600" b="1" dirty="0"/>
              <a:t>Tout mettre…ce qui est en lien avec la performance, l’expérience dans le camp scout à enlever (sauf exception).</a:t>
            </a:r>
          </a:p>
          <a:p>
            <a:pPr lvl="1"/>
            <a:r>
              <a:rPr lang="fr-CA" sz="1600" b="1" dirty="0"/>
              <a:t>L’expérience professionnelle pertinente un atout, mais ne remplace pas la performance scientifique</a:t>
            </a:r>
          </a:p>
          <a:p>
            <a:pPr lvl="1"/>
            <a:r>
              <a:rPr lang="fr-CA" sz="1600" b="1" dirty="0"/>
              <a:t>Parfois indice de mal-focalisation</a:t>
            </a:r>
          </a:p>
          <a:p>
            <a:r>
              <a:rPr lang="fr-CA" sz="1600" b="1" dirty="0"/>
              <a:t>Faire attention aux «petits points»</a:t>
            </a:r>
          </a:p>
          <a:p>
            <a:r>
              <a:rPr lang="fr-CA" sz="1600" b="1" dirty="0"/>
              <a:t>Expliquer toute particularité de votre CV (ex.: notes françaises)</a:t>
            </a:r>
          </a:p>
          <a:p>
            <a:pPr lvl="1"/>
            <a:endParaRPr lang="fr-CA" sz="1100" dirty="0"/>
          </a:p>
          <a:p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222441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ECC3BA-A694-43D5-A273-058C61324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889961-CFF4-4C67-A5AC-AB086A39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b="1">
                <a:solidFill>
                  <a:schemeClr val="tx2"/>
                </a:solidFill>
              </a:rPr>
              <a:t>Les lettres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828800"/>
            <a:ext cx="6446520" cy="4351337"/>
          </a:xfrm>
        </p:spPr>
        <p:txBody>
          <a:bodyPr>
            <a:normAutofit/>
          </a:bodyPr>
          <a:lstStyle/>
          <a:p>
            <a:r>
              <a:rPr lang="fr-CA" b="1" dirty="0"/>
              <a:t>Demander tôt les lettres</a:t>
            </a:r>
          </a:p>
          <a:p>
            <a:r>
              <a:rPr lang="fr-CA" b="1" dirty="0"/>
              <a:t>Aider les répondants</a:t>
            </a:r>
          </a:p>
          <a:p>
            <a:r>
              <a:rPr lang="fr-CA" b="1" dirty="0"/>
              <a:t>Vous assurer de la pertinence et de la qualité des lettres (les relire)</a:t>
            </a:r>
          </a:p>
          <a:p>
            <a:r>
              <a:rPr lang="fr-CA" b="1" dirty="0"/>
              <a:t>Choisir stratégiquement les répondants (ex.: disciplines, rattachement au département pour CRSH)</a:t>
            </a:r>
          </a:p>
          <a:p>
            <a:r>
              <a:rPr lang="fr-CA" b="1" dirty="0"/>
              <a:t>Les lettres peuvent inclure de l’info qui ne rentre pas dans le formulaire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814221-FA17-46FD-8AE3-60C5535F6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660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 b="1">
                <a:solidFill>
                  <a:srgbClr val="FFFFFF"/>
                </a:solidFill>
              </a:rPr>
              <a:t>Pour se monter un CV </a:t>
            </a:r>
            <a:br>
              <a:rPr lang="fr-CA" sz="2400" b="1">
                <a:solidFill>
                  <a:srgbClr val="FFFFFF"/>
                </a:solidFill>
              </a:rPr>
            </a:br>
            <a:r>
              <a:rPr lang="fr-CA" sz="2400" b="1">
                <a:solidFill>
                  <a:srgbClr val="FFFFFF"/>
                </a:solidFill>
              </a:rPr>
              <a:t>(surtout pour ceux qui veulent aller au doctorat)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 b="1"/>
              <a:t>L’écrit vaut plus que l’oral</a:t>
            </a:r>
          </a:p>
          <a:p>
            <a:pPr lvl="1"/>
            <a:r>
              <a:rPr lang="fr-CA" sz="2100" b="1"/>
              <a:t>L’oral doit surtout servir à préparer un écrit</a:t>
            </a:r>
          </a:p>
          <a:p>
            <a:r>
              <a:rPr lang="fr-CA" sz="2100" b="1"/>
              <a:t>Exigez de co-signer les articles auxquels vous collaborez (critère de choix du superviseur)</a:t>
            </a:r>
          </a:p>
          <a:p>
            <a:r>
              <a:rPr lang="fr-CA" sz="2100" b="1"/>
              <a:t>Privilégier les facteurs d’impact au nombre d’articles, et donc l’anglais</a:t>
            </a:r>
          </a:p>
          <a:p>
            <a:r>
              <a:rPr lang="fr-CA" sz="2100" b="1"/>
              <a:t>Quittez la posture étudiante pour prendre la posture du chercheur</a:t>
            </a:r>
          </a:p>
          <a:p>
            <a:pPr lvl="1"/>
            <a:r>
              <a:rPr lang="fr-CA" sz="2100" b="1"/>
              <a:t>Pas un CV pour être sauveteur en piscine</a:t>
            </a:r>
          </a:p>
          <a:p>
            <a:pPr lvl="1"/>
            <a:endParaRPr lang="fr-CA" sz="2100" b="1"/>
          </a:p>
          <a:p>
            <a:endParaRPr lang="fr-CA" sz="2100" b="1"/>
          </a:p>
        </p:txBody>
      </p:sp>
    </p:spTree>
    <p:extLst>
      <p:ext uri="{BB962C8B-B14F-4D97-AF65-F5344CB8AC3E}">
        <p14:creationId xmlns:p14="http://schemas.microsoft.com/office/powerpoint/2010/main" val="49997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 b="1">
                <a:solidFill>
                  <a:srgbClr val="FFFFFF"/>
                </a:solidFill>
              </a:rPr>
              <a:t>Faire la demande au bon moment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 b="1"/>
              <a:t>Avant le passage au cycle suivant</a:t>
            </a:r>
          </a:p>
          <a:p>
            <a:pPr lvl="1"/>
            <a:r>
              <a:rPr lang="fr-CA" sz="2100" b="1"/>
              <a:t>Raccourcissement de la durée de l’éligibilité</a:t>
            </a:r>
          </a:p>
          <a:p>
            <a:pPr lvl="1"/>
            <a:r>
              <a:rPr lang="fr-CA" sz="2100" b="1"/>
              <a:t>Ne pas avoir de trou dans le CV</a:t>
            </a:r>
          </a:p>
        </p:txBody>
      </p:sp>
    </p:spTree>
    <p:extLst>
      <p:ext uri="{BB962C8B-B14F-4D97-AF65-F5344CB8AC3E}">
        <p14:creationId xmlns:p14="http://schemas.microsoft.com/office/powerpoint/2010/main" val="367478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Étudiants étrangers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 b="1" dirty="0"/>
              <a:t>Grandes bourses presque toujours pour canadiens ou résidents</a:t>
            </a:r>
          </a:p>
          <a:p>
            <a:pPr lvl="1"/>
            <a:r>
              <a:rPr lang="fr-CA" sz="2100" b="1" dirty="0"/>
              <a:t>Faire votre demande de résidence tôt</a:t>
            </a:r>
          </a:p>
          <a:p>
            <a:pPr lvl="1"/>
            <a:r>
              <a:rPr lang="fr-CA" sz="2100" b="1" dirty="0"/>
              <a:t>Concourir sur d’autres types de bourses en attendant</a:t>
            </a:r>
          </a:p>
          <a:p>
            <a:pPr lvl="1"/>
            <a:r>
              <a:rPr lang="fr-CA" sz="2100" b="1" dirty="0"/>
              <a:t>Expliquez votre parcours, dont vos notes</a:t>
            </a:r>
          </a:p>
        </p:txBody>
      </p:sp>
    </p:spTree>
    <p:extLst>
      <p:ext uri="{BB962C8B-B14F-4D97-AF65-F5344CB8AC3E}">
        <p14:creationId xmlns:p14="http://schemas.microsoft.com/office/powerpoint/2010/main" val="225839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84695A-8C75-48A4-BD30-CE2D234E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15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543" y="836023"/>
            <a:ext cx="2039091" cy="5183777"/>
          </a:xfrm>
        </p:spPr>
        <p:txBody>
          <a:bodyPr anchor="ctr">
            <a:normAutofit/>
          </a:bodyPr>
          <a:lstStyle/>
          <a:p>
            <a:r>
              <a:rPr lang="fr-CA" sz="3100" b="1">
                <a:solidFill>
                  <a:srgbClr val="FFFFFF"/>
                </a:solidFill>
              </a:rPr>
              <a:t>Si vous obtenez la bourse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596A7-090E-44D5-B204-BB323A81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644BC1B-6CAF-4553-84D4-4F2B925B3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283404"/>
              </p:ext>
            </p:extLst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7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fr-CA" sz="3100" b="1" dirty="0"/>
            </a:br>
            <a:br>
              <a:rPr lang="fr-CA" sz="3100" b="1" dirty="0"/>
            </a:br>
            <a:br>
              <a:rPr lang="fr-CA" sz="3100" b="1" dirty="0"/>
            </a:br>
            <a:br>
              <a:rPr lang="fr-CA" sz="3100" b="1" dirty="0"/>
            </a:br>
            <a:br>
              <a:rPr lang="fr-CA" sz="1300" b="1" dirty="0"/>
            </a:br>
            <a:r>
              <a:rPr lang="fr-CA" sz="4400" b="1" dirty="0"/>
              <a:t>L’</a:t>
            </a:r>
            <a:r>
              <a:rPr lang="fr-CA" sz="4400" b="1" i="1" dirty="0" err="1"/>
              <a:t>Elevator</a:t>
            </a:r>
            <a:r>
              <a:rPr lang="fr-CA" sz="4400" b="1" i="1" dirty="0"/>
              <a:t> Pitch</a:t>
            </a:r>
            <a:br>
              <a:rPr lang="fr-CA" sz="4400" b="1" dirty="0"/>
            </a:br>
            <a:r>
              <a:rPr lang="fr-CA" sz="4400" b="1" dirty="0"/>
              <a:t>Ou</a:t>
            </a:r>
            <a:br>
              <a:rPr lang="fr-CA" sz="4400" b="1" dirty="0"/>
            </a:br>
            <a:r>
              <a:rPr lang="fr-CA" sz="4400" b="1" dirty="0"/>
              <a:t>Pitch d’ascenseur</a:t>
            </a:r>
            <a:br>
              <a:rPr lang="fr-CA" dirty="0"/>
            </a:b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" y="1844824"/>
            <a:ext cx="9110869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Qu’est-ce que c’est?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400" b="1" dirty="0"/>
              <a:t>Stratégie de communication</a:t>
            </a:r>
          </a:p>
          <a:p>
            <a:r>
              <a:rPr lang="fr-CA" sz="2400" b="1" dirty="0"/>
              <a:t>Résumé court et précis: 30 secondes, 150 mots</a:t>
            </a:r>
          </a:p>
          <a:p>
            <a:r>
              <a:rPr lang="fr-CA" sz="2400" b="1" dirty="0"/>
              <a:t>But: intéresser, informer, susciter la curiosité, ouvrir un échange</a:t>
            </a:r>
          </a:p>
          <a:p>
            <a:r>
              <a:rPr lang="fr-CA" sz="2400" b="1" dirty="0"/>
              <a:t>La clé: la préparation</a:t>
            </a:r>
          </a:p>
        </p:txBody>
      </p:sp>
    </p:spTree>
    <p:extLst>
      <p:ext uri="{BB962C8B-B14F-4D97-AF65-F5344CB8AC3E}">
        <p14:creationId xmlns:p14="http://schemas.microsoft.com/office/powerpoint/2010/main" val="163234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Pourquoi?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2100"/>
              <a:t>Pour obtenir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Une info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Une lettre d’appui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 engagement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 contact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100"/>
              <a:t>Un avis</a:t>
            </a:r>
          </a:p>
          <a:p>
            <a:endParaRPr lang="fr-CA" sz="2100"/>
          </a:p>
        </p:txBody>
      </p:sp>
    </p:spTree>
    <p:extLst>
      <p:ext uri="{BB962C8B-B14F-4D97-AF65-F5344CB8AC3E}">
        <p14:creationId xmlns:p14="http://schemas.microsoft.com/office/powerpoint/2010/main" val="303660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5348" y="365760"/>
            <a:ext cx="3400535" cy="1325562"/>
          </a:xfrm>
        </p:spPr>
        <p:txBody>
          <a:bodyPr>
            <a:normAutofit/>
          </a:bodyPr>
          <a:lstStyle/>
          <a:p>
            <a:r>
              <a:rPr lang="fr-CA" b="1" dirty="0"/>
              <a:t>Différentes bourses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84CECF3-1C4B-4DF4-8276-47B63F038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22892"/>
          <a:stretch/>
        </p:blipFill>
        <p:spPr>
          <a:xfrm>
            <a:off x="20" y="10"/>
            <a:ext cx="457109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A3EF5D-1AA5-4BA5-B881-C9E3832EB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5347" y="1628800"/>
            <a:ext cx="3429001" cy="5229200"/>
          </a:xfrm>
        </p:spPr>
        <p:txBody>
          <a:bodyPr>
            <a:normAutofit lnSpcReduction="10000"/>
          </a:bodyPr>
          <a:lstStyle/>
          <a:p>
            <a:r>
              <a:rPr lang="fr-CA" sz="1600" b="1" dirty="0"/>
              <a:t>Bourses de grands organismes (CRSH, IRSC, etc.)</a:t>
            </a:r>
          </a:p>
          <a:p>
            <a:pPr lvl="1"/>
            <a:r>
              <a:rPr lang="fr-CA" sz="1600" b="1" dirty="0"/>
              <a:t>Évaluées par les pairs</a:t>
            </a:r>
          </a:p>
          <a:p>
            <a:pPr lvl="1"/>
            <a:r>
              <a:rPr lang="fr-CA" sz="1600" b="1" dirty="0"/>
              <a:t>Compétitives</a:t>
            </a:r>
          </a:p>
          <a:p>
            <a:pPr lvl="1"/>
            <a:r>
              <a:rPr lang="fr-CA" sz="1600" b="1" dirty="0"/>
              <a:t>Prestigieuses</a:t>
            </a:r>
          </a:p>
          <a:p>
            <a:r>
              <a:rPr lang="fr-CA" sz="1600" b="1" dirty="0"/>
              <a:t>Bourses institutionnelles et d’organismes thématiques</a:t>
            </a:r>
          </a:p>
          <a:p>
            <a:pPr lvl="1"/>
            <a:r>
              <a:rPr lang="fr-CA" sz="1600" b="1" dirty="0"/>
              <a:t>Peuvent être évaluées par des pairs</a:t>
            </a:r>
          </a:p>
          <a:p>
            <a:pPr lvl="1"/>
            <a:r>
              <a:rPr lang="fr-CA" sz="1600" b="1" dirty="0"/>
              <a:t>Potentiellement moins compétitives</a:t>
            </a:r>
          </a:p>
          <a:p>
            <a:pPr lvl="1"/>
            <a:r>
              <a:rPr lang="fr-CA" sz="1600" b="1" dirty="0"/>
              <a:t>Moins prestigieuses</a:t>
            </a:r>
          </a:p>
          <a:p>
            <a:pPr lvl="1"/>
            <a:r>
              <a:rPr lang="fr-CA" sz="1600" b="1" dirty="0"/>
              <a:t>Le thème et les finalités du bailleur de fonds importent beaucoup</a:t>
            </a:r>
          </a:p>
          <a:p>
            <a:pPr lvl="1"/>
            <a:r>
              <a:rPr lang="fr-CA" sz="1600" b="1" dirty="0"/>
              <a:t>Consultez les répertoires</a:t>
            </a:r>
          </a:p>
          <a:p>
            <a:pPr lvl="2"/>
            <a:r>
              <a:rPr lang="fr-CA" b="1" dirty="0"/>
              <a:t>Certaines thématiques plus faciles à financer que d’autres</a:t>
            </a:r>
          </a:p>
          <a:p>
            <a:pPr lvl="1"/>
            <a:endParaRPr lang="fr-CA" sz="1600" b="1" dirty="0"/>
          </a:p>
          <a:p>
            <a:pPr lvl="1"/>
            <a:endParaRPr lang="fr-CA" sz="1600" b="1" dirty="0"/>
          </a:p>
          <a:p>
            <a:endParaRPr lang="fr-CA" sz="1600" b="1" dirty="0"/>
          </a:p>
        </p:txBody>
      </p:sp>
    </p:spTree>
    <p:extLst>
      <p:ext uri="{BB962C8B-B14F-4D97-AF65-F5344CB8AC3E}">
        <p14:creationId xmlns:p14="http://schemas.microsoft.com/office/powerpoint/2010/main" val="201947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Composantes-clef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100"/>
              <a:t>1. L’hameçon</a:t>
            </a:r>
          </a:p>
          <a:p>
            <a:pPr lvl="1"/>
            <a:r>
              <a:rPr lang="fr-CA" sz="2100"/>
              <a:t>Une déclaration convaincante pour attirer l’attention</a:t>
            </a:r>
          </a:p>
          <a:p>
            <a:pPr lvl="1"/>
            <a:r>
              <a:rPr lang="fr-CA" sz="2100"/>
              <a:t>L’ampleur du problème, quelque chose de nouveau ou différent au sujet d’une situation connue: ‘Saviez-vous que…’</a:t>
            </a:r>
          </a:p>
          <a:p>
            <a:pPr marL="0" indent="0">
              <a:buNone/>
            </a:pPr>
            <a:r>
              <a:rPr lang="fr-CA" sz="2100"/>
              <a:t>2. L’intérêt de la proposition pour l’interlocuteur</a:t>
            </a:r>
          </a:p>
          <a:p>
            <a:pPr lvl="1"/>
            <a:r>
              <a:rPr lang="fr-CA" sz="2100"/>
              <a:t>Les résultats tangibles proposés en réponse au problème (un projet, une synthèse des connaissances, l’engagement d’autres parties prenantes</a:t>
            </a:r>
          </a:p>
        </p:txBody>
      </p:sp>
    </p:spTree>
    <p:extLst>
      <p:ext uri="{BB962C8B-B14F-4D97-AF65-F5344CB8AC3E}">
        <p14:creationId xmlns:p14="http://schemas.microsoft.com/office/powerpoint/2010/main" val="427640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 dirty="0">
                <a:solidFill>
                  <a:srgbClr val="FFFFFF"/>
                </a:solidFill>
              </a:rPr>
              <a:t>Composantes-clef	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100"/>
              <a:t>3. La demande</a:t>
            </a:r>
          </a:p>
          <a:p>
            <a:pPr lvl="1"/>
            <a:r>
              <a:rPr lang="fr-CA" sz="2100"/>
              <a:t>Qu’est-ce que cette personne pourrait faire pour moi idéalement? (financement, participation)</a:t>
            </a:r>
          </a:p>
          <a:p>
            <a:pPr marL="457200" lvl="1" indent="0">
              <a:buNone/>
            </a:pPr>
            <a:r>
              <a:rPr lang="fr-CA" sz="2100"/>
              <a:t>un rendez-vous pour discuter, des coordonnées, une lettre d’appui, une réponse immédiate comme une opinion sur le sujet ou un intérêt à participer</a:t>
            </a:r>
          </a:p>
        </p:txBody>
      </p:sp>
    </p:spTree>
    <p:extLst>
      <p:ext uri="{BB962C8B-B14F-4D97-AF65-F5344CB8AC3E}">
        <p14:creationId xmlns:p14="http://schemas.microsoft.com/office/powerpoint/2010/main" val="247008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La manière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/>
              <a:t>La façon de rendre le propos est très importante</a:t>
            </a:r>
          </a:p>
          <a:p>
            <a:r>
              <a:rPr lang="fr-CA" sz="2100"/>
              <a:t>Élaborer et mémoriser diverses versions selon l’interlocuteur potentiel (adapter la demande)</a:t>
            </a:r>
          </a:p>
          <a:p>
            <a:r>
              <a:rPr lang="fr-CA" sz="2100"/>
              <a:t>Juste assez d’informations pour susciter l’intérêt et les questions</a:t>
            </a:r>
          </a:p>
          <a:p>
            <a:r>
              <a:rPr lang="fr-CA" sz="2100"/>
              <a:t>Rester orienté vers une solution</a:t>
            </a:r>
          </a:p>
          <a:p>
            <a:r>
              <a:rPr lang="fr-CA" sz="2100"/>
              <a:t>Mode conversation ouvert au dialogue</a:t>
            </a:r>
          </a:p>
          <a:p>
            <a:endParaRPr lang="fr-CA" sz="2100"/>
          </a:p>
        </p:txBody>
      </p:sp>
    </p:spTree>
    <p:extLst>
      <p:ext uri="{BB962C8B-B14F-4D97-AF65-F5344CB8AC3E}">
        <p14:creationId xmlns:p14="http://schemas.microsoft.com/office/powerpoint/2010/main" val="3822020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Comment le structurer	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/>
              <a:t>1. Se présenter et décrire rapidement son rôle et 	son expertise</a:t>
            </a:r>
          </a:p>
          <a:p>
            <a:r>
              <a:rPr lang="fr-CA" sz="2100"/>
              <a:t>2. Exposer la question de recherche avec des détails accrocheurs et concrets (amélioration de XXX) </a:t>
            </a:r>
          </a:p>
          <a:p>
            <a:r>
              <a:rPr lang="fr-CA" sz="2100"/>
              <a:t>3. Nommer ce qui rend la question digne 	d’attention pour l’interlocuteur</a:t>
            </a:r>
          </a:p>
          <a:p>
            <a:r>
              <a:rPr lang="fr-CA" sz="2100"/>
              <a:t>4. Appuyer l’argument avec des données 	crédibles et des recherches validant le propos</a:t>
            </a:r>
          </a:p>
        </p:txBody>
      </p:sp>
    </p:spTree>
    <p:extLst>
      <p:ext uri="{BB962C8B-B14F-4D97-AF65-F5344CB8AC3E}">
        <p14:creationId xmlns:p14="http://schemas.microsoft.com/office/powerpoint/2010/main" val="158876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fr-CA" sz="2400">
                <a:solidFill>
                  <a:srgbClr val="FFFFFF"/>
                </a:solidFill>
              </a:rPr>
              <a:t>Comment le structurer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fr-CA" sz="2100"/>
              <a:t>5. Suggérer les impacts potentiels pour l’interlocuteur</a:t>
            </a:r>
          </a:p>
          <a:p>
            <a:r>
              <a:rPr lang="fr-CA" sz="2100"/>
              <a:t>6. Suggérer une action possible de sa part qui pourrait aider à soutenir la question</a:t>
            </a:r>
          </a:p>
          <a:p>
            <a:r>
              <a:rPr lang="fr-CA" sz="2100"/>
              <a:t>7. Conclure avec l’offre de fournir davantage d’informations. </a:t>
            </a:r>
          </a:p>
          <a:p>
            <a:r>
              <a:rPr lang="fr-CA" sz="2100"/>
              <a:t>8. Échanger coordonnées.</a:t>
            </a:r>
          </a:p>
          <a:p>
            <a:r>
              <a:rPr lang="fr-CA" sz="2100"/>
              <a:t>9. Remercier.</a:t>
            </a:r>
          </a:p>
        </p:txBody>
      </p:sp>
    </p:spTree>
    <p:extLst>
      <p:ext uri="{BB962C8B-B14F-4D97-AF65-F5344CB8AC3E}">
        <p14:creationId xmlns:p14="http://schemas.microsoft.com/office/powerpoint/2010/main" val="137124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D32082-29D6-423B-84FD-6F532AB66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303" y="0"/>
            <a:ext cx="281863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0715" y="804672"/>
            <a:ext cx="2118480" cy="5215128"/>
          </a:xfrm>
        </p:spPr>
        <p:txBody>
          <a:bodyPr anchor="ctr">
            <a:normAutofit/>
          </a:bodyPr>
          <a:lstStyle/>
          <a:p>
            <a:r>
              <a:rPr lang="fr-CA" sz="3100">
                <a:solidFill>
                  <a:srgbClr val="FFFFFF"/>
                </a:solidFill>
              </a:rPr>
              <a:t>Astuces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FCF48F3-3D5E-43B4-91F8-7038D6BB3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857953"/>
              </p:ext>
            </p:extLst>
          </p:nvPr>
        </p:nvGraphicFramePr>
        <p:xfrm>
          <a:off x="603504" y="804671"/>
          <a:ext cx="4459086" cy="525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19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5348" y="365760"/>
            <a:ext cx="3400535" cy="1325562"/>
          </a:xfrm>
        </p:spPr>
        <p:txBody>
          <a:bodyPr>
            <a:normAutofit/>
          </a:bodyPr>
          <a:lstStyle/>
          <a:p>
            <a:r>
              <a:rPr lang="fr-CA" b="1" dirty="0"/>
              <a:t>Différentes bourses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72BCB6F-A192-40C4-A4DB-A221B0F54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22892"/>
          <a:stretch/>
        </p:blipFill>
        <p:spPr>
          <a:xfrm>
            <a:off x="20" y="10"/>
            <a:ext cx="457109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A3EF5D-1AA5-4BA5-B881-C9E3832EB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5347" y="1828800"/>
            <a:ext cx="3429001" cy="5128592"/>
          </a:xfrm>
        </p:spPr>
        <p:txBody>
          <a:bodyPr>
            <a:normAutofit lnSpcReduction="10000"/>
          </a:bodyPr>
          <a:lstStyle/>
          <a:p>
            <a:r>
              <a:rPr lang="fr-CA" sz="1600" b="1" dirty="0"/>
              <a:t>Bourses locales (professeur, centres, etc.)</a:t>
            </a:r>
          </a:p>
          <a:p>
            <a:pPr lvl="1"/>
            <a:r>
              <a:rPr lang="fr-CA" sz="1600" b="1" dirty="0"/>
              <a:t>Parfois possible d’être payé en bourse plutôt qu’en salaire</a:t>
            </a:r>
          </a:p>
          <a:p>
            <a:pPr lvl="2"/>
            <a:r>
              <a:rPr lang="fr-CA" b="1" dirty="0"/>
              <a:t>Avantage fiscal</a:t>
            </a:r>
          </a:p>
          <a:p>
            <a:pPr lvl="2"/>
            <a:r>
              <a:rPr lang="fr-CA" b="1" dirty="0"/>
              <a:t>Avantage symbolique</a:t>
            </a:r>
          </a:p>
          <a:p>
            <a:pPr lvl="1"/>
            <a:r>
              <a:rPr lang="fr-CA" sz="1600" b="1" dirty="0"/>
              <a:t>Mais il importe d'avoir une entente claire sur la charge de travail</a:t>
            </a:r>
          </a:p>
          <a:p>
            <a:pPr lvl="1"/>
            <a:r>
              <a:rPr lang="fr-CA" sz="1600" b="1" dirty="0"/>
              <a:t>Pas évaluées par des pairs</a:t>
            </a:r>
          </a:p>
          <a:p>
            <a:pPr lvl="1"/>
            <a:r>
              <a:rPr lang="fr-CA" sz="1600" b="1" dirty="0"/>
              <a:t>Peu compétitives</a:t>
            </a:r>
          </a:p>
          <a:p>
            <a:pPr lvl="1"/>
            <a:r>
              <a:rPr lang="fr-CA" sz="1600" b="1" dirty="0"/>
              <a:t>Moins prestigieuses</a:t>
            </a:r>
          </a:p>
          <a:p>
            <a:pPr lvl="1"/>
            <a:r>
              <a:rPr lang="fr-CA" sz="1600" b="1" dirty="0"/>
              <a:t>Le lien entre votre thèse et les travaux du professeur sont étroits</a:t>
            </a:r>
          </a:p>
          <a:p>
            <a:pPr lvl="1"/>
            <a:r>
              <a:rPr lang="fr-CA" sz="1600" b="1" dirty="0"/>
              <a:t>Permet de se monter un dossier en vue de soumettre une demande de bourse plus importante</a:t>
            </a:r>
          </a:p>
          <a:p>
            <a:endParaRPr lang="fr-CA" sz="1300" b="1" dirty="0"/>
          </a:p>
        </p:txBody>
      </p:sp>
    </p:spTree>
    <p:extLst>
      <p:ext uri="{BB962C8B-B14F-4D97-AF65-F5344CB8AC3E}">
        <p14:creationId xmlns:p14="http://schemas.microsoft.com/office/powerpoint/2010/main" val="188168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0ACE4-3B0E-40CD-9691-4DEB7B75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sz="3100"/>
              <a:t>Soumettre des demandes de bourse: au cœur du métier d’étudiant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83C27E9-3F9F-472C-95DD-0A4098BFF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88868"/>
              </p:ext>
            </p:extLst>
          </p:nvPr>
        </p:nvGraphicFramePr>
        <p:xfrm>
          <a:off x="946547" y="2013055"/>
          <a:ext cx="6927967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59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470952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Critères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124745"/>
            <a:ext cx="5785836" cy="505539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r-CA" sz="3200" b="1" dirty="0"/>
              <a:t>Distinguer</a:t>
            </a:r>
          </a:p>
          <a:p>
            <a:r>
              <a:rPr lang="fr-CA" sz="3200" b="1" dirty="0"/>
              <a:t>Critères de qualification</a:t>
            </a:r>
          </a:p>
          <a:p>
            <a:pPr lvl="1"/>
            <a:r>
              <a:rPr lang="fr-CA" sz="2800" b="1" dirty="0"/>
              <a:t>Ex.: notes</a:t>
            </a:r>
          </a:p>
          <a:p>
            <a:r>
              <a:rPr lang="fr-CA" sz="3200" b="1" dirty="0"/>
              <a:t>Critères d’évaluation</a:t>
            </a:r>
          </a:p>
          <a:p>
            <a:pPr lvl="1"/>
            <a:r>
              <a:rPr lang="fr-CA" sz="2800" b="1" dirty="0"/>
              <a:t>Indices réels de performance</a:t>
            </a:r>
          </a:p>
          <a:p>
            <a:pPr lvl="1"/>
            <a:r>
              <a:rPr lang="fr-CA" sz="2800" b="1" dirty="0"/>
              <a:t>Attributs de scientificité</a:t>
            </a:r>
          </a:p>
          <a:p>
            <a:pPr lvl="1"/>
            <a:r>
              <a:rPr lang="fr-CA" sz="2800" b="1" dirty="0"/>
              <a:t>Parfois pertinence du projet eu égard aux objectifs du bailleur de fonds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E4E774-0560-4ADA-8243-90CAA3D02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9"/>
          <a:stretch/>
        </p:blipFill>
        <p:spPr>
          <a:xfrm>
            <a:off x="6944578" y="-34102"/>
            <a:ext cx="2199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0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b="1" dirty="0"/>
              <a:t>Qui vous évaluera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828800"/>
            <a:ext cx="4237185" cy="4351337"/>
          </a:xfrm>
        </p:spPr>
        <p:txBody>
          <a:bodyPr>
            <a:normAutofit/>
          </a:bodyPr>
          <a:lstStyle/>
          <a:p>
            <a:r>
              <a:rPr lang="fr-CA" b="1" dirty="0"/>
              <a:t>Un groupe de chercheurs expérimentés, mais généralement pas spécialistes de votre sujet en particulier</a:t>
            </a:r>
          </a:p>
          <a:p>
            <a:pPr lvl="1"/>
            <a:r>
              <a:rPr lang="fr-CA" b="1" dirty="0"/>
              <a:t>Pas toujours dans une perspective disciplinaire</a:t>
            </a:r>
          </a:p>
          <a:p>
            <a:pPr lvl="1"/>
            <a:r>
              <a:rPr lang="fr-CA" b="1" dirty="0"/>
              <a:t>De plus en plus d’autres types d’évaluateurs (ex.: utilisateurs de connaissances)</a:t>
            </a:r>
          </a:p>
          <a:p>
            <a:r>
              <a:rPr lang="fr-CA" b="1" dirty="0"/>
              <a:t>L’évaluateur a plusieurs demandes à lire</a:t>
            </a:r>
          </a:p>
          <a:p>
            <a:pPr lvl="1"/>
            <a:r>
              <a:rPr lang="fr-CA" b="1" dirty="0"/>
              <a:t>Il pourrait vous lire rapidement dans un avion…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8C442-B112-4F4A-BE37-E568114EB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r="20807" b="-1"/>
          <a:stretch/>
        </p:blipFill>
        <p:spPr>
          <a:xfrm>
            <a:off x="5587376" y="1933575"/>
            <a:ext cx="2478466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84695A-8C75-48A4-BD30-CE2D234E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15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543" y="836023"/>
            <a:ext cx="2039091" cy="5183777"/>
          </a:xfrm>
        </p:spPr>
        <p:txBody>
          <a:bodyPr anchor="ctr">
            <a:normAutofit/>
          </a:bodyPr>
          <a:lstStyle/>
          <a:p>
            <a:r>
              <a:rPr lang="fr-CA" sz="3100" b="1">
                <a:solidFill>
                  <a:srgbClr val="FFFFFF"/>
                </a:solidFill>
              </a:rPr>
              <a:t>Écriture de la demande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596A7-090E-44D5-B204-BB323A81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4A0ACD8A-5B24-4055-B914-5A1A0801E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06754"/>
              </p:ext>
            </p:extLst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61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404" y="294198"/>
            <a:ext cx="7269480" cy="1397124"/>
          </a:xfrm>
        </p:spPr>
        <p:txBody>
          <a:bodyPr>
            <a:normAutofit/>
          </a:bodyPr>
          <a:lstStyle/>
          <a:p>
            <a:r>
              <a:rPr lang="fr-CA" b="1"/>
              <a:t>Écriture de la demande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6404" y="1828800"/>
            <a:ext cx="4237185" cy="4351337"/>
          </a:xfrm>
        </p:spPr>
        <p:txBody>
          <a:bodyPr>
            <a:normAutofit/>
          </a:bodyPr>
          <a:lstStyle/>
          <a:p>
            <a:r>
              <a:rPr lang="fr-CA" sz="1500" b="1"/>
              <a:t>Les schémas et tableaux attirent l’œil, donc ils doivent être parfaits</a:t>
            </a:r>
          </a:p>
          <a:p>
            <a:pPr lvl="1"/>
            <a:r>
              <a:rPr lang="fr-CA" sz="1500"/>
              <a:t>PAS UN MOMENT DE CRÉATIVITÉ</a:t>
            </a:r>
            <a:endParaRPr lang="fr-CA" sz="1500" b="1"/>
          </a:p>
          <a:p>
            <a:r>
              <a:rPr lang="fr-CA" sz="1500" b="1"/>
              <a:t>Peu importe la longueur (qui n’est jamais un facteur explicatif du résultat), avoir tous les repères scientifiques (objectifs, problématique et état des connaissances, méthodologie, etc.)</a:t>
            </a:r>
          </a:p>
          <a:p>
            <a:r>
              <a:rPr lang="fr-CA" sz="1500" b="1"/>
              <a:t>Mettre des références</a:t>
            </a:r>
          </a:p>
          <a:p>
            <a:pPr lvl="1"/>
            <a:r>
              <a:rPr lang="fr-CA" sz="1500" b="1"/>
              <a:t>Permet de dire sans écrire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576733-F79F-4683-AA7F-3794853B8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r="25978" b="-1"/>
          <a:stretch/>
        </p:blipFill>
        <p:spPr>
          <a:xfrm flipH="1">
            <a:off x="5587376" y="1933575"/>
            <a:ext cx="2478466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7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8100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Écriture de la demande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9" y="1340769"/>
            <a:ext cx="2664296" cy="4528326"/>
          </a:xfrm>
        </p:spPr>
        <p:txBody>
          <a:bodyPr>
            <a:normAutofit/>
          </a:bodyPr>
          <a:lstStyle/>
          <a:p>
            <a:r>
              <a:rPr lang="fr-CA" b="1" dirty="0"/>
              <a:t>Avoir une structure d’objectifs, pas une liste d’objectifs</a:t>
            </a:r>
          </a:p>
          <a:p>
            <a:pPr lvl="1"/>
            <a:r>
              <a:rPr lang="fr-CA" b="1" dirty="0"/>
              <a:t>Le lecteur accorde beaucoup d’importance à cette structure</a:t>
            </a:r>
          </a:p>
          <a:p>
            <a:pPr lvl="1"/>
            <a:r>
              <a:rPr lang="fr-CA" b="1" dirty="0"/>
              <a:t>Elle énonce les diverses finalités</a:t>
            </a:r>
          </a:p>
          <a:p>
            <a:pPr lvl="1"/>
            <a:r>
              <a:rPr lang="fr-CA" b="1" dirty="0"/>
              <a:t>Doit structurer la </a:t>
            </a:r>
            <a:r>
              <a:rPr lang="fr-CA" b="1" dirty="0" err="1"/>
              <a:t>métho</a:t>
            </a:r>
            <a:endParaRPr lang="fr-CA" b="1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589" t="20023" r="33777" b="4049"/>
          <a:stretch/>
        </p:blipFill>
        <p:spPr>
          <a:xfrm>
            <a:off x="2843808" y="692696"/>
            <a:ext cx="630019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1033"/>
      </p:ext>
    </p:extLst>
  </p:cSld>
  <p:clrMapOvr>
    <a:masterClrMapping/>
  </p:clrMapOvr>
</p:sld>
</file>

<file path=ppt/theme/theme1.xml><?xml version="1.0" encoding="utf-8"?>
<a:theme xmlns:a="http://schemas.openxmlformats.org/drawingml/2006/main" name="Vue">
  <a:themeElements>
    <a:clrScheme name="Vu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u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1112</Words>
  <Application>Microsoft Office PowerPoint</Application>
  <PresentationFormat>Affichage à l'écran (4:3)</PresentationFormat>
  <Paragraphs>155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Wingdings</vt:lpstr>
      <vt:lpstr>Wingdings 2</vt:lpstr>
      <vt:lpstr>Vue</vt:lpstr>
      <vt:lpstr>   Atelier sur les bourses CRIFPE</vt:lpstr>
      <vt:lpstr>Différentes bourses</vt:lpstr>
      <vt:lpstr>Différentes bourses</vt:lpstr>
      <vt:lpstr>Soumettre des demandes de bourse: au cœur du métier d’étudiant</vt:lpstr>
      <vt:lpstr>Critères</vt:lpstr>
      <vt:lpstr>Qui vous évaluera ?</vt:lpstr>
      <vt:lpstr>Écriture de la demande</vt:lpstr>
      <vt:lpstr>Écriture de la demande</vt:lpstr>
      <vt:lpstr>Écriture de la demande</vt:lpstr>
      <vt:lpstr>Écriture de la demande</vt:lpstr>
      <vt:lpstr>Quelques trucs</vt:lpstr>
      <vt:lpstr>Les lettres</vt:lpstr>
      <vt:lpstr>Pour se monter un CV  (surtout pour ceux qui veulent aller au doctorat)</vt:lpstr>
      <vt:lpstr>Faire la demande au bon moment</vt:lpstr>
      <vt:lpstr>Étudiants étrangers</vt:lpstr>
      <vt:lpstr>Si vous obtenez la bourse</vt:lpstr>
      <vt:lpstr>     L’Elevator Pitch Ou Pitch d’ascenseur </vt:lpstr>
      <vt:lpstr>Qu’est-ce que c’est?</vt:lpstr>
      <vt:lpstr>Pourquoi?</vt:lpstr>
      <vt:lpstr>Composantes-clef</vt:lpstr>
      <vt:lpstr>Composantes-clef </vt:lpstr>
      <vt:lpstr>La manière</vt:lpstr>
      <vt:lpstr>Comment le structurer </vt:lpstr>
      <vt:lpstr>Comment le structurer</vt:lpstr>
      <vt:lpstr>Astuces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Atelier sur les bourses CRIFPE</dc:title>
  <dc:creator>Yves Couturier</dc:creator>
  <cp:lastModifiedBy>Brigitte Caselles-Desjardins</cp:lastModifiedBy>
  <cp:revision>2</cp:revision>
  <dcterms:created xsi:type="dcterms:W3CDTF">2020-09-03T11:42:33Z</dcterms:created>
  <dcterms:modified xsi:type="dcterms:W3CDTF">2020-09-03T13:40:13Z</dcterms:modified>
</cp:coreProperties>
</file>