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wdp" ContentType="image/vnd.ms-photo"/>
  <Default Extension="m4a" ContentType="audi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handoutMasterIdLst>
    <p:handoutMasterId r:id="rId46"/>
  </p:handoutMasterIdLst>
  <p:sldIdLst>
    <p:sldId id="256" r:id="rId2"/>
    <p:sldId id="257" r:id="rId3"/>
    <p:sldId id="289" r:id="rId4"/>
    <p:sldId id="258" r:id="rId5"/>
    <p:sldId id="269" r:id="rId6"/>
    <p:sldId id="259" r:id="rId7"/>
    <p:sldId id="270" r:id="rId8"/>
    <p:sldId id="285" r:id="rId9"/>
    <p:sldId id="265" r:id="rId10"/>
    <p:sldId id="274" r:id="rId11"/>
    <p:sldId id="260" r:id="rId12"/>
    <p:sldId id="293" r:id="rId13"/>
    <p:sldId id="277" r:id="rId14"/>
    <p:sldId id="281" r:id="rId15"/>
    <p:sldId id="292" r:id="rId16"/>
    <p:sldId id="264" r:id="rId17"/>
    <p:sldId id="276" r:id="rId18"/>
    <p:sldId id="261" r:id="rId19"/>
    <p:sldId id="266" r:id="rId20"/>
    <p:sldId id="268" r:id="rId21"/>
    <p:sldId id="294" r:id="rId22"/>
    <p:sldId id="267" r:id="rId23"/>
    <p:sldId id="287" r:id="rId24"/>
    <p:sldId id="278" r:id="rId25"/>
    <p:sldId id="296" r:id="rId26"/>
    <p:sldId id="280" r:id="rId27"/>
    <p:sldId id="275" r:id="rId28"/>
    <p:sldId id="297" r:id="rId29"/>
    <p:sldId id="300" r:id="rId30"/>
    <p:sldId id="298" r:id="rId31"/>
    <p:sldId id="301" r:id="rId32"/>
    <p:sldId id="299" r:id="rId33"/>
    <p:sldId id="262" r:id="rId34"/>
    <p:sldId id="271" r:id="rId35"/>
    <p:sldId id="284" r:id="rId36"/>
    <p:sldId id="263" r:id="rId37"/>
    <p:sldId id="272" r:id="rId38"/>
    <p:sldId id="273" r:id="rId39"/>
    <p:sldId id="288" r:id="rId40"/>
    <p:sldId id="290" r:id="rId41"/>
    <p:sldId id="279" r:id="rId42"/>
    <p:sldId id="291" r:id="rId43"/>
    <p:sldId id="286" r:id="rId44"/>
  </p:sldIdLst>
  <p:sldSz cx="9144000" cy="6858000" type="screen4x3"/>
  <p:notesSz cx="7099300" cy="102346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408000"/>
    <a:srgbClr val="8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4644" autoAdjust="0"/>
  </p:normalViewPr>
  <p:slideViewPr>
    <p:cSldViewPr snapToObjects="1">
      <p:cViewPr varScale="1">
        <p:scale>
          <a:sx n="96" d="100"/>
          <a:sy n="96" d="100"/>
        </p:scale>
        <p:origin x="-1256" y="-112"/>
      </p:cViewPr>
      <p:guideLst>
        <p:guide orient="horz" pos="2160"/>
        <p:guide pos="2880"/>
      </p:guideLst>
    </p:cSldViewPr>
  </p:slideViewPr>
  <p:outlineViewPr>
    <p:cViewPr>
      <p:scale>
        <a:sx n="33" d="100"/>
        <a:sy n="33" d="100"/>
      </p:scale>
      <p:origin x="504" y="367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HD:Users:gremionc:Documents:PRIVE:famille:T&#233;l&#233;phone:suivi-recherche-master-v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'type texte-réflexivité'!$I$63</c:f>
              <c:strCache>
                <c:ptCount val="1"/>
                <c:pt idx="0">
                  <c:v>Seuil de réflex.</c:v>
                </c:pt>
              </c:strCache>
            </c:strRef>
          </c:tx>
          <c:invertIfNegative val="0"/>
          <c:cat>
            <c:strRef>
              <c:f>'type texte-réflexivité'!$H$64:$H$66</c:f>
              <c:strCache>
                <c:ptCount val="3"/>
                <c:pt idx="0">
                  <c:v>Rapport de stage</c:v>
                </c:pt>
                <c:pt idx="1">
                  <c:v>Compétences</c:v>
                </c:pt>
                <c:pt idx="2">
                  <c:v>Situation</c:v>
                </c:pt>
              </c:strCache>
            </c:strRef>
          </c:cat>
          <c:val>
            <c:numRef>
              <c:f>'type texte-réflexivité'!$I$64:$I$66</c:f>
              <c:numCache>
                <c:formatCode>General</c:formatCode>
                <c:ptCount val="3"/>
                <c:pt idx="0">
                  <c:v>0.714285714285714</c:v>
                </c:pt>
                <c:pt idx="1">
                  <c:v>1.333333333333333</c:v>
                </c:pt>
                <c:pt idx="2">
                  <c:v>3.263157894736842</c:v>
                </c:pt>
              </c:numCache>
            </c:numRef>
          </c:val>
        </c:ser>
        <c:dLbls>
          <c:showLegendKey val="0"/>
          <c:showVal val="0"/>
          <c:showCatName val="0"/>
          <c:showSerName val="0"/>
          <c:showPercent val="0"/>
          <c:showBubbleSize val="0"/>
        </c:dLbls>
        <c:gapWidth val="150"/>
        <c:axId val="397568376"/>
        <c:axId val="398825800"/>
      </c:barChart>
      <c:catAx>
        <c:axId val="397568376"/>
        <c:scaling>
          <c:orientation val="minMax"/>
        </c:scaling>
        <c:delete val="0"/>
        <c:axPos val="b"/>
        <c:majorTickMark val="out"/>
        <c:minorTickMark val="none"/>
        <c:tickLblPos val="nextTo"/>
        <c:crossAx val="398825800"/>
        <c:crosses val="autoZero"/>
        <c:auto val="1"/>
        <c:lblAlgn val="ctr"/>
        <c:lblOffset val="100"/>
        <c:noMultiLvlLbl val="0"/>
      </c:catAx>
      <c:valAx>
        <c:axId val="398825800"/>
        <c:scaling>
          <c:orientation val="minMax"/>
        </c:scaling>
        <c:delete val="0"/>
        <c:axPos val="l"/>
        <c:majorGridlines/>
        <c:numFmt formatCode="General" sourceLinked="1"/>
        <c:majorTickMark val="out"/>
        <c:minorTickMark val="none"/>
        <c:tickLblPos val="nextTo"/>
        <c:crossAx val="397568376"/>
        <c:crosses val="autoZero"/>
        <c:crossBetween val="between"/>
      </c:valAx>
    </c:plotArea>
    <c:legend>
      <c:legendPos val="r"/>
      <c:layout/>
      <c:overlay val="0"/>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33F22E0-653A-D240-97B5-E2A3087F4F6E}" type="datetimeFigureOut">
              <a:rPr lang="fr-FR" smtClean="0"/>
              <a:pPr/>
              <a:t>03.02.12</a:t>
            </a:fld>
            <a:endParaRPr lang="fr-FR"/>
          </a:p>
        </p:txBody>
      </p:sp>
      <p:sp>
        <p:nvSpPr>
          <p:cNvPr id="4" name="Espace réservé du pied de page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93DA2DA7-CA38-5E46-A3CF-C5A460DDA0F9}" type="slidenum">
              <a:rPr lang="fr-FR" smtClean="0"/>
              <a:pPr/>
              <a:t>‹#›</a:t>
            </a:fld>
            <a:endParaRPr lang="fr-FR"/>
          </a:p>
        </p:txBody>
      </p:sp>
    </p:spTree>
    <p:extLst>
      <p:ext uri="{BB962C8B-B14F-4D97-AF65-F5344CB8AC3E}">
        <p14:creationId xmlns:p14="http://schemas.microsoft.com/office/powerpoint/2010/main" val="1489586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ED5E58A8-1A98-7944-9A86-D4ECDE53AB51}" type="datetimeFigureOut">
              <a:rPr lang="fr-FR" smtClean="0"/>
              <a:pPr/>
              <a:t>03.02.12</a:t>
            </a:fld>
            <a:endParaRPr lang="fr-FR"/>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CH" smtClean="0"/>
              <a:t>Cliquez pour modifier les styles du texte du masque</a:t>
            </a:r>
          </a:p>
          <a:p>
            <a:pPr lvl="1"/>
            <a:r>
              <a:rPr lang="fr-CH" smtClean="0"/>
              <a:t>Deuxième niveau</a:t>
            </a:r>
          </a:p>
          <a:p>
            <a:pPr lvl="2"/>
            <a:r>
              <a:rPr lang="fr-CH" smtClean="0"/>
              <a:t>Troisième niveau</a:t>
            </a:r>
          </a:p>
          <a:p>
            <a:pPr lvl="3"/>
            <a:r>
              <a:rPr lang="fr-CH" smtClean="0"/>
              <a:t>Quatrième niveau</a:t>
            </a:r>
          </a:p>
          <a:p>
            <a:pPr lvl="4"/>
            <a:r>
              <a:rPr lang="fr-CH"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305C2BDD-A1B6-474D-A94D-E01A686D4E56}" type="slidenum">
              <a:rPr lang="fr-FR" smtClean="0"/>
              <a:pPr/>
              <a:t>‹#›</a:t>
            </a:fld>
            <a:endParaRPr lang="fr-FR"/>
          </a:p>
        </p:txBody>
      </p:sp>
    </p:spTree>
    <p:extLst>
      <p:ext uri="{BB962C8B-B14F-4D97-AF65-F5344CB8AC3E}">
        <p14:creationId xmlns:p14="http://schemas.microsoft.com/office/powerpoint/2010/main" val="40989655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05C2BDD-A1B6-474D-A94D-E01A686D4E56}" type="slidenum">
              <a:rPr lang="fr-FR" smtClean="0"/>
              <a:pPr/>
              <a:t>4</a:t>
            </a:fld>
            <a:endParaRPr lang="fr-FR"/>
          </a:p>
        </p:txBody>
      </p:sp>
    </p:spTree>
    <p:extLst>
      <p:ext uri="{BB962C8B-B14F-4D97-AF65-F5344CB8AC3E}">
        <p14:creationId xmlns:p14="http://schemas.microsoft.com/office/powerpoint/2010/main" val="124261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Utilisé pour l’analyse de textes</a:t>
            </a:r>
            <a:endParaRPr lang="fr-FR" dirty="0"/>
          </a:p>
        </p:txBody>
      </p:sp>
      <p:sp>
        <p:nvSpPr>
          <p:cNvPr id="4" name="Espace réservé du numéro de diapositive 3"/>
          <p:cNvSpPr>
            <a:spLocks noGrp="1"/>
          </p:cNvSpPr>
          <p:nvPr>
            <p:ph type="sldNum" sz="quarter" idx="10"/>
          </p:nvPr>
        </p:nvSpPr>
        <p:spPr/>
        <p:txBody>
          <a:bodyPr/>
          <a:lstStyle/>
          <a:p>
            <a:fld id="{305C2BDD-A1B6-474D-A94D-E01A686D4E56}" type="slidenum">
              <a:rPr lang="fr-FR" smtClean="0"/>
              <a:pPr/>
              <a:t>16</a:t>
            </a:fld>
            <a:endParaRPr lang="fr-FR"/>
          </a:p>
        </p:txBody>
      </p:sp>
    </p:spTree>
    <p:extLst>
      <p:ext uri="{BB962C8B-B14F-4D97-AF65-F5344CB8AC3E}">
        <p14:creationId xmlns:p14="http://schemas.microsoft.com/office/powerpoint/2010/main" val="2052639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Faire le lien entre analyse de situation, besoin de s’appuyer sur la pratique pour construire la réflexivité donc envie de poursuivre vers plus de traces de la pratique… modifier la récolte et le</a:t>
            </a:r>
            <a:r>
              <a:rPr lang="fr-FR" baseline="0" dirty="0" smtClean="0"/>
              <a:t> style de traces…</a:t>
            </a:r>
          </a:p>
          <a:p>
            <a:r>
              <a:rPr lang="fr-FR" baseline="0" dirty="0" smtClean="0"/>
              <a:t>Changer rapport par retour sur </a:t>
            </a:r>
            <a:r>
              <a:rPr lang="fr-FR" baseline="0" smtClean="0"/>
              <a:t>le stage</a:t>
            </a:r>
            <a:endParaRPr lang="fr-FR" dirty="0"/>
          </a:p>
        </p:txBody>
      </p:sp>
      <p:sp>
        <p:nvSpPr>
          <p:cNvPr id="4" name="Espace réservé du numéro de diapositive 3"/>
          <p:cNvSpPr>
            <a:spLocks noGrp="1"/>
          </p:cNvSpPr>
          <p:nvPr>
            <p:ph type="sldNum" sz="quarter" idx="10"/>
          </p:nvPr>
        </p:nvSpPr>
        <p:spPr/>
        <p:txBody>
          <a:bodyPr/>
          <a:lstStyle/>
          <a:p>
            <a:fld id="{305C2BDD-A1B6-474D-A94D-E01A686D4E56}" type="slidenum">
              <a:rPr lang="fr-FR" smtClean="0"/>
              <a:pPr/>
              <a:t>20</a:t>
            </a:fld>
            <a:endParaRPr lang="fr-FR"/>
          </a:p>
        </p:txBody>
      </p:sp>
    </p:spTree>
    <p:extLst>
      <p:ext uri="{BB962C8B-B14F-4D97-AF65-F5344CB8AC3E}">
        <p14:creationId xmlns:p14="http://schemas.microsoft.com/office/powerpoint/2010/main" val="191721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Augmenter</a:t>
            </a:r>
            <a:r>
              <a:rPr lang="fr-FR" baseline="0" dirty="0" smtClean="0"/>
              <a:t> le nombre de traces et en varier les sources, formes… </a:t>
            </a:r>
            <a:r>
              <a:rPr lang="fr-FR" baseline="0" dirty="0" err="1" smtClean="0"/>
              <a:t>Evernote</a:t>
            </a:r>
            <a:r>
              <a:rPr lang="fr-FR" baseline="0" dirty="0" smtClean="0"/>
              <a:t> ou autre… Beaucoup d’outils possibles</a:t>
            </a:r>
            <a:endParaRPr lang="fr-FR" dirty="0"/>
          </a:p>
        </p:txBody>
      </p:sp>
      <p:sp>
        <p:nvSpPr>
          <p:cNvPr id="4" name="Espace réservé du numéro de diapositive 3"/>
          <p:cNvSpPr>
            <a:spLocks noGrp="1"/>
          </p:cNvSpPr>
          <p:nvPr>
            <p:ph type="sldNum" sz="quarter" idx="10"/>
          </p:nvPr>
        </p:nvSpPr>
        <p:spPr/>
        <p:txBody>
          <a:bodyPr/>
          <a:lstStyle/>
          <a:p>
            <a:fld id="{305C2BDD-A1B6-474D-A94D-E01A686D4E56}" type="slidenum">
              <a:rPr lang="fr-FR" smtClean="0"/>
              <a:pPr/>
              <a:t>22</a:t>
            </a:fld>
            <a:endParaRPr lang="fr-FR"/>
          </a:p>
        </p:txBody>
      </p:sp>
    </p:spTree>
    <p:extLst>
      <p:ext uri="{BB962C8B-B14F-4D97-AF65-F5344CB8AC3E}">
        <p14:creationId xmlns:p14="http://schemas.microsoft.com/office/powerpoint/2010/main" val="1089893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Expliquer l’importation des traces via </a:t>
            </a:r>
            <a:r>
              <a:rPr lang="fr-FR" dirty="0" err="1" smtClean="0"/>
              <a:t>Evernote</a:t>
            </a:r>
            <a:r>
              <a:rPr lang="fr-FR" dirty="0" smtClean="0"/>
              <a:t> ou via mail, puis la gestion d’un dossier à l’autre</a:t>
            </a:r>
            <a:r>
              <a:rPr lang="fr-FR" baseline="0" dirty="0" smtClean="0"/>
              <a:t> par l’étudiant</a:t>
            </a:r>
          </a:p>
          <a:p>
            <a:pPr marL="0" marR="0" lvl="1" indent="0" algn="l" defTabSz="457200" rtl="0" eaLnBrk="1" fontAlgn="auto" latinLnBrk="0" hangingPunct="1">
              <a:lnSpc>
                <a:spcPct val="100000"/>
              </a:lnSpc>
              <a:spcBef>
                <a:spcPts val="0"/>
              </a:spcBef>
              <a:spcAft>
                <a:spcPts val="0"/>
              </a:spcAft>
              <a:buClrTx/>
              <a:buSzTx/>
              <a:buFontTx/>
              <a:buNone/>
              <a:tabLst/>
              <a:defRPr/>
            </a:pPr>
            <a:r>
              <a:rPr lang="fr-CH" sz="1800" dirty="0" smtClean="0">
                <a:solidFill>
                  <a:srgbClr val="444444"/>
                </a:solidFill>
                <a:latin typeface="Arial" charset="0"/>
              </a:rPr>
              <a:t>laisser à l</a:t>
            </a:r>
            <a:r>
              <a:rPr lang="fr-CH" altLang="ja-JP" sz="1800" dirty="0" smtClean="0">
                <a:solidFill>
                  <a:srgbClr val="444444"/>
                </a:solidFill>
                <a:latin typeface="Arial" charset="0"/>
              </a:rPr>
              <a:t>’</a:t>
            </a:r>
            <a:r>
              <a:rPr lang="fr-CH" sz="1800" dirty="0" smtClean="0">
                <a:solidFill>
                  <a:srgbClr val="444444"/>
                </a:solidFill>
                <a:latin typeface="Arial" charset="0"/>
              </a:rPr>
              <a:t>étudiant la gestion totale des 3 niveaux de partage (renforcer la notion : cette trace m'intéresse, mais n'intéresse QUE moi, confiance...)</a:t>
            </a:r>
          </a:p>
          <a:p>
            <a:pPr>
              <a:buFont typeface="Arial"/>
              <a:buChar char="•"/>
            </a:pPr>
            <a:r>
              <a:rPr lang="fr-CH" sz="1800" b="0" dirty="0" smtClean="0">
                <a:solidFill>
                  <a:srgbClr val="444444"/>
                </a:solidFill>
                <a:latin typeface="Arial" charset="0"/>
              </a:rPr>
              <a:t>Ne pas devoir faire un choix entre miroir et reflet, mais bien dissocier les deux</a:t>
            </a:r>
          </a:p>
          <a:p>
            <a:pPr marL="342900" lvl="1" indent="-342900">
              <a:buSzTx/>
              <a:buFont typeface="Arial"/>
              <a:buChar char="•"/>
            </a:pPr>
            <a:r>
              <a:rPr lang="fr-CH" sz="1800" b="0" dirty="0" smtClean="0">
                <a:solidFill>
                  <a:srgbClr val="444444"/>
                </a:solidFill>
                <a:latin typeface="Arial" charset="0"/>
              </a:rPr>
              <a:t>Offrir de poursuivre ce travail même après la formation initiale (donner du sens à la démarche)</a:t>
            </a:r>
            <a:endParaRPr lang="fr-CH" sz="1600" b="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fr-CH" sz="1600" dirty="0" smtClean="0"/>
          </a:p>
          <a:p>
            <a:endParaRPr lang="fr-FR" dirty="0"/>
          </a:p>
        </p:txBody>
      </p:sp>
      <p:sp>
        <p:nvSpPr>
          <p:cNvPr id="4" name="Espace réservé du numéro de diapositive 3"/>
          <p:cNvSpPr>
            <a:spLocks noGrp="1"/>
          </p:cNvSpPr>
          <p:nvPr>
            <p:ph type="sldNum" sz="quarter" idx="10"/>
          </p:nvPr>
        </p:nvSpPr>
        <p:spPr/>
        <p:txBody>
          <a:bodyPr/>
          <a:lstStyle/>
          <a:p>
            <a:fld id="{305C2BDD-A1B6-474D-A94D-E01A686D4E56}" type="slidenum">
              <a:rPr lang="fr-FR" smtClean="0"/>
              <a:pPr/>
              <a:t>24</a:t>
            </a:fld>
            <a:endParaRPr lang="fr-FR"/>
          </a:p>
        </p:txBody>
      </p:sp>
    </p:spTree>
    <p:extLst>
      <p:ext uri="{BB962C8B-B14F-4D97-AF65-F5344CB8AC3E}">
        <p14:creationId xmlns:p14="http://schemas.microsoft.com/office/powerpoint/2010/main" val="3153702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Photo prise durant la visite de stage mais pas mise dans cette partie ! Intéressant !</a:t>
            </a:r>
          </a:p>
          <a:p>
            <a:endParaRPr lang="fr-FR" dirty="0" smtClean="0"/>
          </a:p>
          <a:p>
            <a:r>
              <a:rPr lang="fr-FR" dirty="0" smtClean="0"/>
              <a:t>Lien avec motivation intrinsèque et extrinsèque</a:t>
            </a:r>
            <a:endParaRPr lang="fr-FR" dirty="0"/>
          </a:p>
        </p:txBody>
      </p:sp>
      <p:sp>
        <p:nvSpPr>
          <p:cNvPr id="4" name="Espace réservé du numéro de diapositive 3"/>
          <p:cNvSpPr>
            <a:spLocks noGrp="1"/>
          </p:cNvSpPr>
          <p:nvPr>
            <p:ph type="sldNum" sz="quarter" idx="10"/>
          </p:nvPr>
        </p:nvSpPr>
        <p:spPr/>
        <p:txBody>
          <a:bodyPr/>
          <a:lstStyle/>
          <a:p>
            <a:fld id="{305C2BDD-A1B6-474D-A94D-E01A686D4E56}" type="slidenum">
              <a:rPr lang="fr-FR" smtClean="0"/>
              <a:pPr/>
              <a:t>30</a:t>
            </a:fld>
            <a:endParaRPr lang="fr-FR"/>
          </a:p>
        </p:txBody>
      </p:sp>
    </p:spTree>
    <p:extLst>
      <p:ext uri="{BB962C8B-B14F-4D97-AF65-F5344CB8AC3E}">
        <p14:creationId xmlns:p14="http://schemas.microsoft.com/office/powerpoint/2010/main" val="66367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Point de vue du mentor</a:t>
            </a:r>
            <a:endParaRPr lang="fr-FR" dirty="0"/>
          </a:p>
        </p:txBody>
      </p:sp>
      <p:sp>
        <p:nvSpPr>
          <p:cNvPr id="4" name="Espace réservé du numéro de diapositive 3"/>
          <p:cNvSpPr>
            <a:spLocks noGrp="1"/>
          </p:cNvSpPr>
          <p:nvPr>
            <p:ph type="sldNum" sz="quarter" idx="10"/>
          </p:nvPr>
        </p:nvSpPr>
        <p:spPr/>
        <p:txBody>
          <a:bodyPr/>
          <a:lstStyle/>
          <a:p>
            <a:fld id="{305C2BDD-A1B6-474D-A94D-E01A686D4E56}" type="slidenum">
              <a:rPr lang="fr-FR" smtClean="0"/>
              <a:pPr/>
              <a:t>34</a:t>
            </a:fld>
            <a:endParaRPr lang="fr-FR"/>
          </a:p>
        </p:txBody>
      </p:sp>
    </p:spTree>
    <p:extLst>
      <p:ext uri="{BB962C8B-B14F-4D97-AF65-F5344CB8AC3E}">
        <p14:creationId xmlns:p14="http://schemas.microsoft.com/office/powerpoint/2010/main" val="4241136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05C2BDD-A1B6-474D-A94D-E01A686D4E56}" type="slidenum">
              <a:rPr lang="fr-FR" smtClean="0"/>
              <a:pPr/>
              <a:t>37</a:t>
            </a:fld>
            <a:endParaRPr lang="fr-FR"/>
          </a:p>
        </p:txBody>
      </p:sp>
    </p:spTree>
    <p:extLst>
      <p:ext uri="{BB962C8B-B14F-4D97-AF65-F5344CB8AC3E}">
        <p14:creationId xmlns:p14="http://schemas.microsoft.com/office/powerpoint/2010/main" val="1599785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Mentor, définir chez</a:t>
            </a:r>
            <a:r>
              <a:rPr lang="fr-FR" baseline="0" dirty="0" smtClean="0"/>
              <a:t> nous. Compagnon lors de l’entrée en formation</a:t>
            </a:r>
          </a:p>
          <a:p>
            <a:r>
              <a:rPr lang="fr-FR" baseline="0" dirty="0" smtClean="0"/>
              <a:t>Alternance</a:t>
            </a:r>
          </a:p>
          <a:p>
            <a:r>
              <a:rPr lang="fr-FR" baseline="0" dirty="0" smtClean="0"/>
              <a:t>Statut du dossier d’apprentissage en trois partie</a:t>
            </a:r>
            <a:endParaRPr lang="fr-FR" dirty="0"/>
          </a:p>
        </p:txBody>
      </p:sp>
      <p:sp>
        <p:nvSpPr>
          <p:cNvPr id="4" name="Espace réservé du numéro de diapositive 3"/>
          <p:cNvSpPr>
            <a:spLocks noGrp="1"/>
          </p:cNvSpPr>
          <p:nvPr>
            <p:ph type="sldNum" sz="quarter" idx="10"/>
          </p:nvPr>
        </p:nvSpPr>
        <p:spPr/>
        <p:txBody>
          <a:bodyPr/>
          <a:lstStyle/>
          <a:p>
            <a:fld id="{305C2BDD-A1B6-474D-A94D-E01A686D4E56}" type="slidenum">
              <a:rPr lang="fr-FR" smtClean="0"/>
              <a:pPr/>
              <a:t>5</a:t>
            </a:fld>
            <a:endParaRPr lang="fr-FR"/>
          </a:p>
        </p:txBody>
      </p:sp>
    </p:spTree>
    <p:extLst>
      <p:ext uri="{BB962C8B-B14F-4D97-AF65-F5344CB8AC3E}">
        <p14:creationId xmlns:p14="http://schemas.microsoft.com/office/powerpoint/2010/main" val="38744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Attention constat 2 et 3 spécifique à</a:t>
            </a:r>
            <a:r>
              <a:rPr lang="fr-FR" baseline="0" dirty="0" smtClean="0"/>
              <a:t> Fribourg</a:t>
            </a:r>
            <a:endParaRPr lang="fr-FR" dirty="0"/>
          </a:p>
        </p:txBody>
      </p:sp>
      <p:sp>
        <p:nvSpPr>
          <p:cNvPr id="4" name="Espace réservé du numéro de diapositive 3"/>
          <p:cNvSpPr>
            <a:spLocks noGrp="1"/>
          </p:cNvSpPr>
          <p:nvPr>
            <p:ph type="sldNum" sz="quarter" idx="10"/>
          </p:nvPr>
        </p:nvSpPr>
        <p:spPr/>
        <p:txBody>
          <a:bodyPr/>
          <a:lstStyle/>
          <a:p>
            <a:fld id="{305C2BDD-A1B6-474D-A94D-E01A686D4E56}" type="slidenum">
              <a:rPr lang="fr-FR" smtClean="0"/>
              <a:pPr/>
              <a:t>7</a:t>
            </a:fld>
            <a:endParaRPr lang="fr-FR"/>
          </a:p>
        </p:txBody>
      </p:sp>
    </p:spTree>
    <p:extLst>
      <p:ext uri="{BB962C8B-B14F-4D97-AF65-F5344CB8AC3E}">
        <p14:creationId xmlns:p14="http://schemas.microsoft.com/office/powerpoint/2010/main" val="1973231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effectLst/>
              </a:rPr>
              <a:t>Kaufmann, J.-C. (2001). </a:t>
            </a:r>
            <a:r>
              <a:rPr lang="fr-FR" i="1" dirty="0" smtClean="0">
                <a:effectLst/>
              </a:rPr>
              <a:t>Ego. Pour une sociologie de l’individu</a:t>
            </a:r>
            <a:r>
              <a:rPr lang="fr-FR" dirty="0" smtClean="0">
                <a:effectLst/>
              </a:rPr>
              <a:t>. Paris: Hachette Littérature.</a:t>
            </a:r>
          </a:p>
          <a:p>
            <a:endParaRPr lang="fr-FR" dirty="0"/>
          </a:p>
        </p:txBody>
      </p:sp>
      <p:sp>
        <p:nvSpPr>
          <p:cNvPr id="4" name="Espace réservé du numéro de diapositive 3"/>
          <p:cNvSpPr>
            <a:spLocks noGrp="1"/>
          </p:cNvSpPr>
          <p:nvPr>
            <p:ph type="sldNum" sz="quarter" idx="10"/>
          </p:nvPr>
        </p:nvSpPr>
        <p:spPr/>
        <p:txBody>
          <a:bodyPr/>
          <a:lstStyle/>
          <a:p>
            <a:fld id="{305C2BDD-A1B6-474D-A94D-E01A686D4E56}" type="slidenum">
              <a:rPr lang="fr-FR" smtClean="0"/>
              <a:pPr/>
              <a:t>8</a:t>
            </a:fld>
            <a:endParaRPr lang="fr-FR"/>
          </a:p>
        </p:txBody>
      </p:sp>
    </p:spTree>
    <p:extLst>
      <p:ext uri="{BB962C8B-B14F-4D97-AF65-F5344CB8AC3E}">
        <p14:creationId xmlns:p14="http://schemas.microsoft.com/office/powerpoint/2010/main" val="339478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effectLst/>
              </a:rPr>
              <a:t>Jorro, A. (2004). Réflexivité et auto-évaluation dans les pratiques enseignantes. </a:t>
            </a:r>
            <a:r>
              <a:rPr lang="fr-FR" i="1" dirty="0" smtClean="0">
                <a:effectLst/>
              </a:rPr>
              <a:t>Revue Mesure et évaluation en éducation</a:t>
            </a:r>
            <a:r>
              <a:rPr lang="fr-FR" dirty="0" smtClean="0">
                <a:effectLst/>
              </a:rPr>
              <a:t>, </a:t>
            </a:r>
            <a:r>
              <a:rPr lang="fr-FR" i="1" dirty="0" smtClean="0">
                <a:effectLst/>
              </a:rPr>
              <a:t>27</a:t>
            </a:r>
            <a:r>
              <a:rPr lang="fr-FR" dirty="0" smtClean="0">
                <a:effectLst/>
              </a:rPr>
              <a:t>(2), 33-47.</a:t>
            </a:r>
          </a:p>
          <a:p>
            <a:endParaRPr lang="fr-FR" dirty="0"/>
          </a:p>
        </p:txBody>
      </p:sp>
      <p:sp>
        <p:nvSpPr>
          <p:cNvPr id="4" name="Espace réservé du numéro de diapositive 3"/>
          <p:cNvSpPr>
            <a:spLocks noGrp="1"/>
          </p:cNvSpPr>
          <p:nvPr>
            <p:ph type="sldNum" sz="quarter" idx="10"/>
          </p:nvPr>
        </p:nvSpPr>
        <p:spPr/>
        <p:txBody>
          <a:bodyPr/>
          <a:lstStyle/>
          <a:p>
            <a:fld id="{305C2BDD-A1B6-474D-A94D-E01A686D4E56}" type="slidenum">
              <a:rPr lang="fr-FR" smtClean="0"/>
              <a:pPr/>
              <a:t>9</a:t>
            </a:fld>
            <a:endParaRPr lang="fr-FR"/>
          </a:p>
        </p:txBody>
      </p:sp>
    </p:spTree>
    <p:extLst>
      <p:ext uri="{BB962C8B-B14F-4D97-AF65-F5344CB8AC3E}">
        <p14:creationId xmlns:p14="http://schemas.microsoft.com/office/powerpoint/2010/main" val="437841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Class</a:t>
            </a:r>
            <a:r>
              <a:rPr lang="fr-FR" baseline="0" dirty="0" smtClean="0"/>
              <a:t>e l’</a:t>
            </a:r>
            <a:r>
              <a:rPr lang="fr-FR" baseline="0" dirty="0" err="1" smtClean="0"/>
              <a:t>autoéval</a:t>
            </a:r>
            <a:r>
              <a:rPr lang="fr-FR" baseline="0" dirty="0" smtClean="0"/>
              <a:t> en trois catégories : </a:t>
            </a:r>
            <a:r>
              <a:rPr lang="fr-FR" dirty="0" smtClean="0"/>
              <a:t>autoévaluation stricto sensu,</a:t>
            </a:r>
            <a:r>
              <a:rPr lang="fr-FR" baseline="0" dirty="0" smtClean="0"/>
              <a:t> </a:t>
            </a:r>
            <a:r>
              <a:rPr lang="fr-FR" dirty="0" smtClean="0"/>
              <a:t>autoévaluation mutuelle,</a:t>
            </a:r>
            <a:r>
              <a:rPr lang="fr-FR" baseline="0" dirty="0" smtClean="0"/>
              <a:t> </a:t>
            </a:r>
            <a:r>
              <a:rPr lang="fr-FR" dirty="0" err="1" smtClean="0"/>
              <a:t>coévaluation</a:t>
            </a:r>
            <a:endParaRPr lang="fr-FR" dirty="0" smtClean="0"/>
          </a:p>
          <a:p>
            <a:endParaRPr lang="fr-FR" dirty="0" smtClean="0"/>
          </a:p>
          <a:p>
            <a:r>
              <a:rPr lang="fr-FR" dirty="0" smtClean="0"/>
              <a:t>"Il s’agit plutôt de créer des conditions d’autoévaluation qui introduisent des repères variés: autant des références scientifiques que des références de collégialité, ou encore de compréhension personnelle ou d’action sociale. Bref, varier les référents de la démarche </a:t>
            </a:r>
            <a:r>
              <a:rPr lang="fr-FR" dirty="0" err="1" smtClean="0"/>
              <a:t>autoévaluative</a:t>
            </a:r>
            <a:r>
              <a:rPr lang="fr-FR" dirty="0" smtClean="0"/>
              <a:t> afin d’enrichir le regard que le futur praticien peut porter sur les pratiques d’enseignement en général et sur les siennes en particulier." p. 107. Ceci nous montre que le fait qu'il y ait plusieurs RI (différents mentors, maitres de stage...) est, pour l'étudiant en FI, une richesse nécessaire !</a:t>
            </a:r>
            <a:endParaRPr lang="fr-FR" dirty="0"/>
          </a:p>
        </p:txBody>
      </p:sp>
      <p:sp>
        <p:nvSpPr>
          <p:cNvPr id="4" name="Espace réservé du numéro de diapositive 3"/>
          <p:cNvSpPr>
            <a:spLocks noGrp="1"/>
          </p:cNvSpPr>
          <p:nvPr>
            <p:ph type="sldNum" sz="quarter" idx="10"/>
          </p:nvPr>
        </p:nvSpPr>
        <p:spPr/>
        <p:txBody>
          <a:bodyPr/>
          <a:lstStyle/>
          <a:p>
            <a:fld id="{305C2BDD-A1B6-474D-A94D-E01A686D4E56}" type="slidenum">
              <a:rPr lang="fr-FR" smtClean="0"/>
              <a:pPr/>
              <a:t>10</a:t>
            </a:fld>
            <a:endParaRPr lang="fr-FR"/>
          </a:p>
        </p:txBody>
      </p:sp>
    </p:spTree>
    <p:extLst>
      <p:ext uri="{BB962C8B-B14F-4D97-AF65-F5344CB8AC3E}">
        <p14:creationId xmlns:p14="http://schemas.microsoft.com/office/powerpoint/2010/main" val="688551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95000"/>
              </a:lnSpc>
              <a:spcBef>
                <a:spcPct val="0"/>
              </a:spcBef>
              <a:spcAft>
                <a:spcPts val="0"/>
              </a:spcAft>
              <a:buClrTx/>
              <a:buSzTx/>
              <a:buFontTx/>
              <a:buNone/>
              <a:tabLst/>
              <a:defRPr/>
            </a:pPr>
            <a:r>
              <a:rPr lang="fr-CH" sz="1400" dirty="0" smtClean="0">
                <a:effectLst/>
              </a:rPr>
              <a:t>Eventuellement que le 3</a:t>
            </a:r>
          </a:p>
          <a:p>
            <a:pPr marL="0" marR="0" indent="0" algn="l" defTabSz="457200" rtl="0" eaLnBrk="1" fontAlgn="auto" latinLnBrk="0" hangingPunct="1">
              <a:lnSpc>
                <a:spcPct val="95000"/>
              </a:lnSpc>
              <a:spcBef>
                <a:spcPct val="0"/>
              </a:spcBef>
              <a:spcAft>
                <a:spcPts val="0"/>
              </a:spcAft>
              <a:buClrTx/>
              <a:buSzTx/>
              <a:buFontTx/>
              <a:buNone/>
              <a:tabLst/>
              <a:defRPr/>
            </a:pPr>
            <a:endParaRPr lang="fr-CH" sz="1400" dirty="0" smtClean="0">
              <a:effectLst/>
            </a:endParaRPr>
          </a:p>
          <a:p>
            <a:pPr marL="0" marR="0" indent="0" algn="l" defTabSz="457200" rtl="0" eaLnBrk="1" fontAlgn="auto" latinLnBrk="0" hangingPunct="1">
              <a:lnSpc>
                <a:spcPct val="95000"/>
              </a:lnSpc>
              <a:spcBef>
                <a:spcPct val="0"/>
              </a:spcBef>
              <a:spcAft>
                <a:spcPts val="0"/>
              </a:spcAft>
              <a:buClrTx/>
              <a:buSzTx/>
              <a:buFontTx/>
              <a:buNone/>
              <a:tabLst/>
              <a:defRPr/>
            </a:pPr>
            <a:r>
              <a:rPr lang="fr-CH" sz="1400" dirty="0" smtClean="0">
                <a:effectLst/>
              </a:rPr>
              <a:t>Zulauf, M. (2006). Quel paradigme pour l’éducation musicale de demain? Dans M. Zulauf &amp; P.-F. Coen (Éd.), </a:t>
            </a:r>
            <a:r>
              <a:rPr lang="fr-CH" sz="1400" i="1" dirty="0" smtClean="0">
                <a:effectLst/>
              </a:rPr>
              <a:t>Entre savoirs modulés et savoir moduler</a:t>
            </a:r>
            <a:r>
              <a:rPr lang="fr-CH" sz="1400" dirty="0" smtClean="0">
                <a:effectLst/>
              </a:rPr>
              <a:t>. Paris: Editions L’Harmattan.</a:t>
            </a:r>
          </a:p>
          <a:p>
            <a:pPr marL="0" indent="0">
              <a:lnSpc>
                <a:spcPct val="95000"/>
              </a:lnSpc>
              <a:spcBef>
                <a:spcPct val="0"/>
              </a:spcBef>
            </a:pPr>
            <a:r>
              <a:rPr lang="fr-CH" sz="1400" dirty="0" smtClean="0">
                <a:solidFill>
                  <a:srgbClr val="444444"/>
                </a:solidFill>
                <a:latin typeface="Arial" charset="0"/>
              </a:rPr>
              <a:t>Paradigme 1 : primauté des institutions de formation formelle</a:t>
            </a:r>
            <a:endParaRPr lang="fr-CH" sz="1200" dirty="0" smtClean="0"/>
          </a:p>
          <a:p>
            <a:pPr marL="0" indent="0">
              <a:lnSpc>
                <a:spcPct val="95000"/>
              </a:lnSpc>
              <a:spcBef>
                <a:spcPct val="0"/>
              </a:spcBef>
            </a:pPr>
            <a:r>
              <a:rPr lang="fr-CH" sz="1200" dirty="0" smtClean="0">
                <a:solidFill>
                  <a:srgbClr val="444444"/>
                </a:solidFill>
                <a:latin typeface="Arial" charset="0"/>
              </a:rPr>
              <a:t>C'est l'institution qui fixe les savoirs pour devenir un bon enseignant, donc qui dicte la norme...</a:t>
            </a:r>
            <a:endParaRPr lang="fr-CH" sz="1200" dirty="0" smtClean="0"/>
          </a:p>
          <a:p>
            <a:pPr marL="0" indent="0">
              <a:lnSpc>
                <a:spcPct val="95000"/>
              </a:lnSpc>
              <a:spcBef>
                <a:spcPct val="0"/>
              </a:spcBef>
            </a:pPr>
            <a:r>
              <a:rPr lang="fr-CH" sz="1400" dirty="0" smtClean="0">
                <a:solidFill>
                  <a:srgbClr val="444444"/>
                </a:solidFill>
                <a:latin typeface="Arial" charset="0"/>
              </a:rPr>
              <a:t>Paradigme 2 : co-responsabilité des institutions de formation formelle et des institutions culturelles</a:t>
            </a:r>
            <a:endParaRPr lang="fr-CH" sz="1200" dirty="0" smtClean="0"/>
          </a:p>
          <a:p>
            <a:pPr marL="0" indent="0">
              <a:lnSpc>
                <a:spcPct val="95000"/>
              </a:lnSpc>
              <a:spcBef>
                <a:spcPct val="0"/>
              </a:spcBef>
            </a:pPr>
            <a:r>
              <a:rPr lang="fr-CH" sz="1200" dirty="0" smtClean="0">
                <a:solidFill>
                  <a:srgbClr val="444444"/>
                </a:solidFill>
                <a:latin typeface="Arial" charset="0"/>
              </a:rPr>
              <a:t>L'institution et le terrain sont co-responsables de la transmission des savoirs, mais aucun ne veut perdre la face... pire, chacun veut voir sa face renforcée...</a:t>
            </a:r>
            <a:endParaRPr lang="fr-CH" sz="1200" dirty="0" smtClean="0"/>
          </a:p>
          <a:p>
            <a:pPr marL="0" indent="0">
              <a:lnSpc>
                <a:spcPct val="95000"/>
              </a:lnSpc>
              <a:spcBef>
                <a:spcPct val="0"/>
              </a:spcBef>
            </a:pPr>
            <a:r>
              <a:rPr lang="fr-CH" sz="1400" dirty="0" smtClean="0">
                <a:solidFill>
                  <a:srgbClr val="444444"/>
                </a:solidFill>
                <a:latin typeface="Arial" charset="0"/>
              </a:rPr>
              <a:t>Paradigme 3 : réseau de responsabilités</a:t>
            </a:r>
            <a:endParaRPr lang="fr-CH" sz="1200" dirty="0" smtClean="0"/>
          </a:p>
          <a:p>
            <a:pPr marL="0" indent="0">
              <a:lnSpc>
                <a:spcPct val="95000"/>
              </a:lnSpc>
              <a:spcBef>
                <a:spcPct val="0"/>
              </a:spcBef>
            </a:pPr>
            <a:r>
              <a:rPr lang="fr-CH" sz="1200" dirty="0" smtClean="0">
                <a:solidFill>
                  <a:srgbClr val="444444"/>
                </a:solidFill>
                <a:latin typeface="Arial" charset="0"/>
              </a:rPr>
              <a:t>Institution, apprenant et terrain se mettent en "communauté de pratique" autour de la co-forrmation aux savoirs et des savoirs</a:t>
            </a:r>
            <a:endParaRPr lang="fr-CH" sz="1200" dirty="0" smtClean="0"/>
          </a:p>
          <a:p>
            <a:endParaRPr lang="fr-FR" dirty="0"/>
          </a:p>
        </p:txBody>
      </p:sp>
      <p:sp>
        <p:nvSpPr>
          <p:cNvPr id="4" name="Espace réservé du numéro de diapositive 3"/>
          <p:cNvSpPr>
            <a:spLocks noGrp="1"/>
          </p:cNvSpPr>
          <p:nvPr>
            <p:ph type="sldNum" sz="quarter" idx="10"/>
          </p:nvPr>
        </p:nvSpPr>
        <p:spPr/>
        <p:txBody>
          <a:bodyPr/>
          <a:lstStyle/>
          <a:p>
            <a:fld id="{305C2BDD-A1B6-474D-A94D-E01A686D4E56}" type="slidenum">
              <a:rPr lang="fr-FR" smtClean="0"/>
              <a:pPr/>
              <a:t>11</a:t>
            </a:fld>
            <a:endParaRPr lang="fr-FR"/>
          </a:p>
        </p:txBody>
      </p:sp>
    </p:spTree>
    <p:extLst>
      <p:ext uri="{BB962C8B-B14F-4D97-AF65-F5344CB8AC3E}">
        <p14:creationId xmlns:p14="http://schemas.microsoft.com/office/powerpoint/2010/main" val="3541400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Vocabulaire : ms à clarifier</a:t>
            </a:r>
            <a:endParaRPr lang="fr-FR" dirty="0"/>
          </a:p>
        </p:txBody>
      </p:sp>
      <p:sp>
        <p:nvSpPr>
          <p:cNvPr id="4" name="Espace réservé du numéro de diapositive 3"/>
          <p:cNvSpPr>
            <a:spLocks noGrp="1"/>
          </p:cNvSpPr>
          <p:nvPr>
            <p:ph type="sldNum" sz="quarter" idx="10"/>
          </p:nvPr>
        </p:nvSpPr>
        <p:spPr/>
        <p:txBody>
          <a:bodyPr/>
          <a:lstStyle/>
          <a:p>
            <a:fld id="{305C2BDD-A1B6-474D-A94D-E01A686D4E56}" type="slidenum">
              <a:rPr lang="fr-FR" smtClean="0"/>
              <a:pPr/>
              <a:t>12</a:t>
            </a:fld>
            <a:endParaRPr lang="fr-FR"/>
          </a:p>
        </p:txBody>
      </p:sp>
    </p:spTree>
    <p:extLst>
      <p:ext uri="{BB962C8B-B14F-4D97-AF65-F5344CB8AC3E}">
        <p14:creationId xmlns:p14="http://schemas.microsoft.com/office/powerpoint/2010/main" val="1763598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la</a:t>
            </a:r>
            <a:r>
              <a:rPr lang="fr-FR" baseline="0" dirty="0" smtClean="0"/>
              <a:t> réflexivité et non uniquement sur la récolte de traces, mais par la suite, je me suis plus intéressé à cette entrée.</a:t>
            </a:r>
          </a:p>
          <a:p>
            <a:r>
              <a:rPr lang="fr-FR" baseline="0" dirty="0" smtClean="0"/>
              <a:t>Faire des liens entre les axes de recherche et les pistes soulevées en dia 12</a:t>
            </a:r>
          </a:p>
          <a:p>
            <a:endParaRPr lang="fr-FR" baseline="0" dirty="0" smtClean="0"/>
          </a:p>
          <a:p>
            <a:r>
              <a:rPr lang="fr-FR" baseline="0" dirty="0" smtClean="0"/>
              <a:t>Dans le commentaire, faire des liens avec les points de la dia précédente</a:t>
            </a:r>
            <a:endParaRPr lang="fr-FR" dirty="0"/>
          </a:p>
        </p:txBody>
      </p:sp>
      <p:sp>
        <p:nvSpPr>
          <p:cNvPr id="4" name="Espace réservé du numéro de diapositive 3"/>
          <p:cNvSpPr>
            <a:spLocks noGrp="1"/>
          </p:cNvSpPr>
          <p:nvPr>
            <p:ph type="sldNum" sz="quarter" idx="10"/>
          </p:nvPr>
        </p:nvSpPr>
        <p:spPr/>
        <p:txBody>
          <a:bodyPr/>
          <a:lstStyle/>
          <a:p>
            <a:fld id="{305C2BDD-A1B6-474D-A94D-E01A686D4E56}" type="slidenum">
              <a:rPr lang="fr-FR" smtClean="0"/>
              <a:pPr/>
              <a:t>13</a:t>
            </a:fld>
            <a:endParaRPr lang="fr-FR"/>
          </a:p>
        </p:txBody>
      </p:sp>
    </p:spTree>
    <p:extLst>
      <p:ext uri="{BB962C8B-B14F-4D97-AF65-F5344CB8AC3E}">
        <p14:creationId xmlns:p14="http://schemas.microsoft.com/office/powerpoint/2010/main" val="410293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5.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jpe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CH"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lvl1pPr>
              <a:defRPr sz="800"/>
            </a:lvl1pPr>
          </a:lstStyle>
          <a:p>
            <a:r>
              <a:rPr lang="fr-CH" smtClean="0"/>
              <a:t>6 février 2012</a:t>
            </a:r>
            <a:endParaRPr lang="fr-FR" dirty="0"/>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lvl1pPr>
              <a:defRPr sz="800"/>
            </a:lvl1pPr>
          </a:lstStyle>
          <a:p>
            <a:r>
              <a:rPr lang="fr-FR" smtClean="0"/>
              <a:t>Conférence Chicoutimi</a:t>
            </a:r>
            <a:endParaRPr lang="fr-FR" dirty="0"/>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lvl1pPr>
              <a:defRPr sz="800"/>
            </a:lvl1pPr>
          </a:lstStyle>
          <a:p>
            <a:fld id="{CB120205-F32B-6542-9299-F282920050B1}" type="slidenum">
              <a:rPr lang="fr-FR" smtClean="0"/>
              <a:pPr/>
              <a:t>‹#›</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3" name="Image 6" descr="entete_p1.pd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39000" y="0"/>
            <a:ext cx="1905000" cy="1219200"/>
          </a:xfrm>
          <a:prstGeom prst="rect">
            <a:avLst/>
          </a:prstGeom>
          <a:noFill/>
          <a:ln w="9525">
            <a:noFill/>
            <a:miter lim="800000"/>
            <a:headEnd/>
            <a:tailEnd/>
          </a:ln>
        </p:spPr>
      </p:pic>
      <p:sp>
        <p:nvSpPr>
          <p:cNvPr id="4" name="Rectangle 3"/>
          <p:cNvSpPr/>
          <p:nvPr userDrawn="1"/>
        </p:nvSpPr>
        <p:spPr>
          <a:xfrm>
            <a:off x="7391400" y="1219200"/>
            <a:ext cx="1752600" cy="4906963"/>
          </a:xfrm>
          <a:prstGeom prst="rect">
            <a:avLst/>
          </a:prstGeom>
          <a:solidFill>
            <a:srgbClr val="31859C"/>
          </a:solidFill>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a:p>
        </p:txBody>
      </p:sp>
      <p:sp>
        <p:nvSpPr>
          <p:cNvPr id="5"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mn-lt"/>
                <a:ea typeface="+mn-ea"/>
                <a:cs typeface="+mn-cs"/>
              </a:defRPr>
            </a:lvl1pPr>
          </a:lstStyle>
          <a:p>
            <a:pPr>
              <a:defRPr/>
            </a:pPr>
            <a:r>
              <a:rPr lang="fr-CH" smtClean="0"/>
              <a:t>6 février 2012</a:t>
            </a:r>
            <a:endParaRPr lang="fr-FR" dirty="0"/>
          </a:p>
        </p:txBody>
      </p:sp>
      <p:sp>
        <p:nvSpPr>
          <p:cNvPr id="6"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800">
                <a:solidFill>
                  <a:schemeClr val="tx1">
                    <a:tint val="75000"/>
                  </a:schemeClr>
                </a:solidFill>
                <a:latin typeface="+mn-lt"/>
                <a:ea typeface="+mn-ea"/>
                <a:cs typeface="+mn-cs"/>
              </a:defRPr>
            </a:lvl1pPr>
          </a:lstStyle>
          <a:p>
            <a:pPr>
              <a:defRPr/>
            </a:pPr>
            <a:r>
              <a:rPr lang="fr-FR" smtClean="0"/>
              <a:t>Conférence Chicoutimi</a:t>
            </a:r>
            <a:endParaRPr lang="fr-FR"/>
          </a:p>
        </p:txBody>
      </p:sp>
      <p:sp>
        <p:nvSpPr>
          <p:cNvPr id="7"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800">
                <a:solidFill>
                  <a:schemeClr val="tx1">
                    <a:tint val="75000"/>
                  </a:schemeClr>
                </a:solidFill>
                <a:latin typeface="+mn-lt"/>
                <a:ea typeface="+mn-ea"/>
                <a:cs typeface="+mn-cs"/>
              </a:defRPr>
            </a:lvl1pPr>
          </a:lstStyle>
          <a:p>
            <a:pPr>
              <a:defRPr/>
            </a:pPr>
            <a:fld id="{1BB3C07E-AFE6-BF43-B3A4-F5BBCDF9C52D}" type="slidenum">
              <a:rPr lang="fr-FR"/>
              <a:pPr>
                <a:defRPr/>
              </a:pPr>
              <a:t>‹#›</a:t>
            </a:fld>
            <a:endParaRPr lang="fr-FR"/>
          </a:p>
        </p:txBody>
      </p:sp>
      <p:sp>
        <p:nvSpPr>
          <p:cNvPr id="10" name="ZoneTexte 9"/>
          <p:cNvSpPr txBox="1"/>
          <p:nvPr userDrawn="1"/>
        </p:nvSpPr>
        <p:spPr>
          <a:xfrm>
            <a:off x="152400" y="1219200"/>
            <a:ext cx="7086600" cy="523220"/>
          </a:xfrm>
          <a:prstGeom prst="rect">
            <a:avLst/>
          </a:prstGeom>
          <a:noFill/>
        </p:spPr>
        <p:txBody>
          <a:bodyPr wrap="square" rtlCol="0">
            <a:spAutoFit/>
          </a:bodyPr>
          <a:lstStyle/>
          <a:p>
            <a:endParaRPr lang="fr-FR" sz="2800" b="1" dirty="0" smtClean="0">
              <a:solidFill>
                <a:schemeClr val="tx2">
                  <a:lumMod val="75000"/>
                </a:schemeClr>
              </a:solidFill>
            </a:endParaRPr>
          </a:p>
        </p:txBody>
      </p:sp>
      <p:sp>
        <p:nvSpPr>
          <p:cNvPr id="16" name="Espace réservé du texte 15"/>
          <p:cNvSpPr>
            <a:spLocks noGrp="1"/>
          </p:cNvSpPr>
          <p:nvPr>
            <p:ph type="body" sz="quarter" idx="10" hasCustomPrompt="1"/>
          </p:nvPr>
        </p:nvSpPr>
        <p:spPr>
          <a:xfrm>
            <a:off x="304800" y="1219200"/>
            <a:ext cx="6934200" cy="4906963"/>
          </a:xfrm>
          <a:prstGeom prst="rect">
            <a:avLst/>
          </a:prstGeom>
        </p:spPr>
        <p:txBody>
          <a:bodyPr vert="horz"/>
          <a:lstStyle>
            <a:lvl1pPr>
              <a:buFontTx/>
              <a:buNone/>
              <a:defRPr sz="3200" b="1">
                <a:solidFill>
                  <a:schemeClr val="tx2">
                    <a:lumMod val="75000"/>
                  </a:schemeClr>
                </a:solidFill>
              </a:defRPr>
            </a:lvl1pPr>
            <a:lvl2pPr>
              <a:buSzPct val="100000"/>
              <a:buFont typeface="Lucida Grande"/>
              <a:buChar char="■"/>
              <a:defRPr sz="2400" b="1"/>
            </a:lvl2pPr>
            <a:lvl3pPr marL="1371600" indent="-457200">
              <a:buClr>
                <a:schemeClr val="accent5">
                  <a:lumMod val="60000"/>
                  <a:lumOff val="40000"/>
                </a:schemeClr>
              </a:buClr>
              <a:buFont typeface="Wingdings" pitchFamily="2" charset="2"/>
              <a:buChar char="§"/>
              <a:defRPr sz="2000">
                <a:solidFill>
                  <a:srgbClr val="17375E"/>
                </a:solidFill>
              </a:defRPr>
            </a:lvl3pPr>
            <a:lvl4pPr marL="1435100" indent="-63500">
              <a:buFontTx/>
              <a:buNone/>
              <a:defRPr/>
            </a:lvl4pPr>
          </a:lstStyle>
          <a:p>
            <a:r>
              <a:rPr lang="fr-CH" dirty="0" smtClean="0"/>
              <a:t>1</a:t>
            </a:r>
            <a:r>
              <a:rPr lang="fr-CH" baseline="30000" dirty="0" smtClean="0"/>
              <a:t>e</a:t>
            </a:r>
            <a:r>
              <a:rPr lang="fr-CH" dirty="0" smtClean="0"/>
              <a:t> niveau – 1. Niveau</a:t>
            </a:r>
          </a:p>
          <a:p>
            <a:pPr lvl="1"/>
            <a:r>
              <a:rPr lang="fr-CH" dirty="0" smtClean="0"/>
              <a:t>2</a:t>
            </a:r>
            <a:r>
              <a:rPr lang="fr-CH" baseline="30000" dirty="0" smtClean="0"/>
              <a:t>e</a:t>
            </a:r>
            <a:r>
              <a:rPr lang="fr-CH" dirty="0" smtClean="0"/>
              <a:t> niveau – 2. Niveau</a:t>
            </a:r>
          </a:p>
          <a:p>
            <a:pPr lvl="2"/>
            <a:r>
              <a:rPr lang="fr-CH" dirty="0" smtClean="0"/>
              <a:t>3</a:t>
            </a:r>
            <a:r>
              <a:rPr lang="fr-CH" baseline="30000" dirty="0" smtClean="0"/>
              <a:t>e</a:t>
            </a:r>
            <a:r>
              <a:rPr lang="fr-CH" dirty="0" smtClean="0"/>
              <a:t> niveau – 3. Niveau</a:t>
            </a:r>
          </a:p>
          <a:p>
            <a:pPr lvl="3"/>
            <a:r>
              <a:rPr lang="fr-CH" dirty="0" smtClean="0"/>
              <a:t>4</a:t>
            </a:r>
            <a:r>
              <a:rPr lang="fr-CH" baseline="30000" dirty="0" smtClean="0"/>
              <a:t>e</a:t>
            </a:r>
            <a:r>
              <a:rPr lang="fr-CH" dirty="0" smtClean="0"/>
              <a:t> niveau – 4. Niveau</a:t>
            </a:r>
          </a:p>
        </p:txBody>
      </p:sp>
      <p:pic>
        <p:nvPicPr>
          <p:cNvPr id="17" name="Image 8" descr="3pointbleu.pdf"/>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91400" y="6488113"/>
            <a:ext cx="533400" cy="131762"/>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pic>
        <p:nvPicPr>
          <p:cNvPr id="3" name="Image 6" descr="entete_p1.pd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39000" y="0"/>
            <a:ext cx="1905000" cy="1219200"/>
          </a:xfrm>
          <a:prstGeom prst="rect">
            <a:avLst/>
          </a:prstGeom>
          <a:noFill/>
          <a:ln w="9525">
            <a:noFill/>
            <a:miter lim="800000"/>
            <a:headEnd/>
            <a:tailEnd/>
          </a:ln>
        </p:spPr>
      </p:pic>
      <p:sp>
        <p:nvSpPr>
          <p:cNvPr id="5"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mn-lt"/>
                <a:ea typeface="+mn-ea"/>
                <a:cs typeface="+mn-cs"/>
              </a:defRPr>
            </a:lvl1pPr>
          </a:lstStyle>
          <a:p>
            <a:pPr>
              <a:defRPr/>
            </a:pPr>
            <a:r>
              <a:rPr lang="fr-CH" smtClean="0"/>
              <a:t>6 février 2012</a:t>
            </a:r>
            <a:endParaRPr lang="fr-FR" dirty="0"/>
          </a:p>
        </p:txBody>
      </p:sp>
      <p:sp>
        <p:nvSpPr>
          <p:cNvPr id="6"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800">
                <a:solidFill>
                  <a:schemeClr val="tx1">
                    <a:tint val="75000"/>
                  </a:schemeClr>
                </a:solidFill>
                <a:latin typeface="+mn-lt"/>
                <a:ea typeface="+mn-ea"/>
                <a:cs typeface="+mn-cs"/>
              </a:defRPr>
            </a:lvl1pPr>
          </a:lstStyle>
          <a:p>
            <a:pPr>
              <a:defRPr/>
            </a:pPr>
            <a:r>
              <a:rPr lang="fr-FR" smtClean="0"/>
              <a:t>Conférence Chicoutimi</a:t>
            </a:r>
            <a:endParaRPr lang="fr-FR"/>
          </a:p>
        </p:txBody>
      </p:sp>
      <p:sp>
        <p:nvSpPr>
          <p:cNvPr id="7"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800">
                <a:solidFill>
                  <a:schemeClr val="tx1">
                    <a:tint val="75000"/>
                  </a:schemeClr>
                </a:solidFill>
                <a:latin typeface="+mn-lt"/>
                <a:ea typeface="+mn-ea"/>
                <a:cs typeface="+mn-cs"/>
              </a:defRPr>
            </a:lvl1pPr>
          </a:lstStyle>
          <a:p>
            <a:pPr>
              <a:defRPr/>
            </a:pPr>
            <a:fld id="{1BB3C07E-AFE6-BF43-B3A4-F5BBCDF9C52D}" type="slidenum">
              <a:rPr lang="fr-FR"/>
              <a:pPr>
                <a:defRPr/>
              </a:pPr>
              <a:t>‹#›</a:t>
            </a:fld>
            <a:endParaRPr lang="fr-FR"/>
          </a:p>
        </p:txBody>
      </p:sp>
      <p:sp>
        <p:nvSpPr>
          <p:cNvPr id="10" name="ZoneTexte 9"/>
          <p:cNvSpPr txBox="1"/>
          <p:nvPr userDrawn="1"/>
        </p:nvSpPr>
        <p:spPr>
          <a:xfrm>
            <a:off x="152400" y="1219200"/>
            <a:ext cx="7086600" cy="523220"/>
          </a:xfrm>
          <a:prstGeom prst="rect">
            <a:avLst/>
          </a:prstGeom>
          <a:noFill/>
        </p:spPr>
        <p:txBody>
          <a:bodyPr wrap="square" rtlCol="0">
            <a:spAutoFit/>
          </a:bodyPr>
          <a:lstStyle/>
          <a:p>
            <a:endParaRPr lang="fr-FR" sz="2800" b="1" dirty="0" smtClean="0">
              <a:solidFill>
                <a:schemeClr val="tx2">
                  <a:lumMod val="75000"/>
                </a:schemeClr>
              </a:solidFill>
            </a:endParaRPr>
          </a:p>
        </p:txBody>
      </p:sp>
      <p:sp>
        <p:nvSpPr>
          <p:cNvPr id="16" name="Espace réservé du texte 15"/>
          <p:cNvSpPr>
            <a:spLocks noGrp="1"/>
          </p:cNvSpPr>
          <p:nvPr>
            <p:ph type="body" sz="quarter" idx="10" hasCustomPrompt="1"/>
          </p:nvPr>
        </p:nvSpPr>
        <p:spPr>
          <a:xfrm>
            <a:off x="304800" y="1219200"/>
            <a:ext cx="6934200" cy="4906963"/>
          </a:xfrm>
          <a:prstGeom prst="rect">
            <a:avLst/>
          </a:prstGeom>
        </p:spPr>
        <p:txBody>
          <a:bodyPr vert="horz"/>
          <a:lstStyle>
            <a:lvl1pPr>
              <a:buFontTx/>
              <a:buNone/>
              <a:defRPr sz="3200" b="1">
                <a:solidFill>
                  <a:schemeClr val="tx2">
                    <a:lumMod val="75000"/>
                  </a:schemeClr>
                </a:solidFill>
              </a:defRPr>
            </a:lvl1pPr>
            <a:lvl2pPr>
              <a:buSzPct val="100000"/>
              <a:buFont typeface="Lucida Grande"/>
              <a:buChar char="■"/>
              <a:defRPr sz="2400" b="1"/>
            </a:lvl2pPr>
            <a:lvl3pPr marL="1371600" indent="-457200">
              <a:buClr>
                <a:schemeClr val="accent5">
                  <a:lumMod val="60000"/>
                  <a:lumOff val="40000"/>
                </a:schemeClr>
              </a:buClr>
              <a:buFont typeface="Wingdings" pitchFamily="2" charset="2"/>
              <a:buChar char="§"/>
              <a:defRPr sz="2000">
                <a:solidFill>
                  <a:srgbClr val="17375E"/>
                </a:solidFill>
              </a:defRPr>
            </a:lvl3pPr>
            <a:lvl4pPr marL="1435100" indent="-63500">
              <a:buFontTx/>
              <a:buNone/>
              <a:defRPr/>
            </a:lvl4pPr>
          </a:lstStyle>
          <a:p>
            <a:r>
              <a:rPr lang="fr-CH" dirty="0" smtClean="0"/>
              <a:t>1</a:t>
            </a:r>
            <a:r>
              <a:rPr lang="fr-CH" baseline="30000" dirty="0" smtClean="0"/>
              <a:t>e</a:t>
            </a:r>
            <a:r>
              <a:rPr lang="fr-CH" dirty="0" smtClean="0"/>
              <a:t> niveau – 1. Niveau</a:t>
            </a:r>
          </a:p>
          <a:p>
            <a:pPr lvl="1"/>
            <a:r>
              <a:rPr lang="fr-CH" dirty="0" smtClean="0"/>
              <a:t>2</a:t>
            </a:r>
            <a:r>
              <a:rPr lang="fr-CH" baseline="30000" dirty="0" smtClean="0"/>
              <a:t>e</a:t>
            </a:r>
            <a:r>
              <a:rPr lang="fr-CH" dirty="0" smtClean="0"/>
              <a:t> niveau – 2. Niveau</a:t>
            </a:r>
          </a:p>
          <a:p>
            <a:pPr lvl="2"/>
            <a:r>
              <a:rPr lang="fr-CH" dirty="0" smtClean="0"/>
              <a:t>3</a:t>
            </a:r>
            <a:r>
              <a:rPr lang="fr-CH" baseline="30000" dirty="0" smtClean="0"/>
              <a:t>e</a:t>
            </a:r>
            <a:r>
              <a:rPr lang="fr-CH" dirty="0" smtClean="0"/>
              <a:t> niveau – 3. Niveau</a:t>
            </a:r>
          </a:p>
          <a:p>
            <a:pPr lvl="3"/>
            <a:r>
              <a:rPr lang="fr-CH" dirty="0" smtClean="0"/>
              <a:t>4</a:t>
            </a:r>
            <a:r>
              <a:rPr lang="fr-CH" baseline="30000" dirty="0" smtClean="0"/>
              <a:t>e</a:t>
            </a:r>
            <a:r>
              <a:rPr lang="fr-CH" dirty="0" smtClean="0"/>
              <a:t> niveau – 4. Niveau</a:t>
            </a:r>
          </a:p>
          <a:p>
            <a:pPr lvl="3"/>
            <a:endParaRPr lang="fr-CH" dirty="0" smtClean="0"/>
          </a:p>
        </p:txBody>
      </p:sp>
      <p:pic>
        <p:nvPicPr>
          <p:cNvPr id="17" name="Image 8" descr="3pointbleu.pdf"/>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91400" y="6488113"/>
            <a:ext cx="533400" cy="131762"/>
          </a:xfrm>
          <a:prstGeom prst="rect">
            <a:avLst/>
          </a:prstGeom>
          <a:noFill/>
          <a:ln w="9525">
            <a:noFill/>
            <a:miter lim="800000"/>
            <a:headEnd/>
            <a:tailEnd/>
          </a:ln>
        </p:spPr>
      </p:pic>
      <p:pic>
        <p:nvPicPr>
          <p:cNvPr id="11" name="Image 10" descr="DSC_0100.jpg"/>
          <p:cNvPicPr>
            <a:picLocks noChangeAspect="1"/>
          </p:cNvPicPr>
          <p:nvPr userDrawn="1"/>
        </p:nvPicPr>
        <p:blipFill>
          <a:blip r:embed="rId4"/>
          <a:stretch>
            <a:fillRect/>
          </a:stretch>
        </p:blipFill>
        <p:spPr>
          <a:xfrm>
            <a:off x="7391400" y="1219200"/>
            <a:ext cx="1752600" cy="49072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sposition personnalisée">
    <p:spTree>
      <p:nvGrpSpPr>
        <p:cNvPr id="1" name=""/>
        <p:cNvGrpSpPr/>
        <p:nvPr/>
      </p:nvGrpSpPr>
      <p:grpSpPr>
        <a:xfrm>
          <a:off x="0" y="0"/>
          <a:ext cx="0" cy="0"/>
          <a:chOff x="0" y="0"/>
          <a:chExt cx="0" cy="0"/>
        </a:xfrm>
      </p:grpSpPr>
      <p:pic>
        <p:nvPicPr>
          <p:cNvPr id="3" name="Image 6" descr="entete_p1.pd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39000" y="0"/>
            <a:ext cx="1905000" cy="1219200"/>
          </a:xfrm>
          <a:prstGeom prst="rect">
            <a:avLst/>
          </a:prstGeom>
          <a:noFill/>
          <a:ln w="9525">
            <a:noFill/>
            <a:miter lim="800000"/>
            <a:headEnd/>
            <a:tailEnd/>
          </a:ln>
        </p:spPr>
      </p:pic>
      <p:sp>
        <p:nvSpPr>
          <p:cNvPr id="5"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mn-lt"/>
                <a:ea typeface="+mn-ea"/>
                <a:cs typeface="+mn-cs"/>
              </a:defRPr>
            </a:lvl1pPr>
          </a:lstStyle>
          <a:p>
            <a:pPr>
              <a:defRPr/>
            </a:pPr>
            <a:r>
              <a:rPr lang="fr-CH" smtClean="0"/>
              <a:t>6 février 2012</a:t>
            </a:r>
            <a:endParaRPr lang="fr-FR" dirty="0"/>
          </a:p>
        </p:txBody>
      </p:sp>
      <p:sp>
        <p:nvSpPr>
          <p:cNvPr id="6"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800">
                <a:solidFill>
                  <a:schemeClr val="tx1">
                    <a:tint val="75000"/>
                  </a:schemeClr>
                </a:solidFill>
                <a:latin typeface="+mn-lt"/>
                <a:ea typeface="+mn-ea"/>
                <a:cs typeface="+mn-cs"/>
              </a:defRPr>
            </a:lvl1pPr>
          </a:lstStyle>
          <a:p>
            <a:pPr>
              <a:defRPr/>
            </a:pPr>
            <a:r>
              <a:rPr lang="fr-FR" smtClean="0"/>
              <a:t>Conférence Chicoutimi</a:t>
            </a:r>
            <a:endParaRPr lang="fr-FR"/>
          </a:p>
        </p:txBody>
      </p:sp>
      <p:sp>
        <p:nvSpPr>
          <p:cNvPr id="7"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800">
                <a:solidFill>
                  <a:schemeClr val="tx1">
                    <a:tint val="75000"/>
                  </a:schemeClr>
                </a:solidFill>
                <a:latin typeface="+mn-lt"/>
                <a:ea typeface="+mn-ea"/>
                <a:cs typeface="+mn-cs"/>
              </a:defRPr>
            </a:lvl1pPr>
          </a:lstStyle>
          <a:p>
            <a:pPr>
              <a:defRPr/>
            </a:pPr>
            <a:fld id="{1BB3C07E-AFE6-BF43-B3A4-F5BBCDF9C52D}" type="slidenum">
              <a:rPr lang="fr-FR"/>
              <a:pPr>
                <a:defRPr/>
              </a:pPr>
              <a:t>‹#›</a:t>
            </a:fld>
            <a:endParaRPr lang="fr-FR"/>
          </a:p>
        </p:txBody>
      </p:sp>
      <p:sp>
        <p:nvSpPr>
          <p:cNvPr id="10" name="ZoneTexte 9"/>
          <p:cNvSpPr txBox="1"/>
          <p:nvPr userDrawn="1"/>
        </p:nvSpPr>
        <p:spPr>
          <a:xfrm>
            <a:off x="152400" y="1219200"/>
            <a:ext cx="7086600" cy="523220"/>
          </a:xfrm>
          <a:prstGeom prst="rect">
            <a:avLst/>
          </a:prstGeom>
          <a:noFill/>
        </p:spPr>
        <p:txBody>
          <a:bodyPr wrap="square" rtlCol="0">
            <a:spAutoFit/>
          </a:bodyPr>
          <a:lstStyle/>
          <a:p>
            <a:endParaRPr lang="fr-FR" sz="2800" b="1" dirty="0" smtClean="0">
              <a:solidFill>
                <a:schemeClr val="tx2">
                  <a:lumMod val="75000"/>
                </a:schemeClr>
              </a:solidFill>
            </a:endParaRPr>
          </a:p>
        </p:txBody>
      </p:sp>
      <p:sp>
        <p:nvSpPr>
          <p:cNvPr id="16" name="Espace réservé du texte 15"/>
          <p:cNvSpPr>
            <a:spLocks noGrp="1"/>
          </p:cNvSpPr>
          <p:nvPr>
            <p:ph type="body" sz="quarter" idx="10" hasCustomPrompt="1"/>
          </p:nvPr>
        </p:nvSpPr>
        <p:spPr>
          <a:xfrm>
            <a:off x="304800" y="1219200"/>
            <a:ext cx="6934200" cy="4906963"/>
          </a:xfrm>
          <a:prstGeom prst="rect">
            <a:avLst/>
          </a:prstGeom>
        </p:spPr>
        <p:txBody>
          <a:bodyPr vert="horz"/>
          <a:lstStyle>
            <a:lvl1pPr>
              <a:buFontTx/>
              <a:buNone/>
              <a:defRPr sz="3200" b="1">
                <a:solidFill>
                  <a:schemeClr val="tx2">
                    <a:lumMod val="75000"/>
                  </a:schemeClr>
                </a:solidFill>
              </a:defRPr>
            </a:lvl1pPr>
            <a:lvl2pPr>
              <a:buSzPct val="100000"/>
              <a:buFont typeface="Lucida Grande"/>
              <a:buChar char="■"/>
              <a:defRPr sz="2400" b="1"/>
            </a:lvl2pPr>
            <a:lvl3pPr marL="1371600" indent="-457200">
              <a:buClr>
                <a:schemeClr val="accent5">
                  <a:lumMod val="60000"/>
                  <a:lumOff val="40000"/>
                </a:schemeClr>
              </a:buClr>
              <a:buFont typeface="Wingdings" pitchFamily="2" charset="2"/>
              <a:buChar char="§"/>
              <a:defRPr sz="2000">
                <a:solidFill>
                  <a:srgbClr val="17375E"/>
                </a:solidFill>
              </a:defRPr>
            </a:lvl3pPr>
            <a:lvl4pPr marL="1435100" indent="-63500">
              <a:buFontTx/>
              <a:buNone/>
              <a:defRPr/>
            </a:lvl4pPr>
          </a:lstStyle>
          <a:p>
            <a:r>
              <a:rPr lang="fr-CH" dirty="0" smtClean="0"/>
              <a:t>1</a:t>
            </a:r>
            <a:r>
              <a:rPr lang="fr-CH" baseline="30000" dirty="0" smtClean="0"/>
              <a:t>e</a:t>
            </a:r>
            <a:r>
              <a:rPr lang="fr-CH" dirty="0" smtClean="0"/>
              <a:t> niveau – 1. Niveau</a:t>
            </a:r>
          </a:p>
          <a:p>
            <a:pPr lvl="1"/>
            <a:r>
              <a:rPr lang="fr-CH" dirty="0" smtClean="0"/>
              <a:t>2</a:t>
            </a:r>
            <a:r>
              <a:rPr lang="fr-CH" baseline="30000" dirty="0" smtClean="0"/>
              <a:t>e</a:t>
            </a:r>
            <a:r>
              <a:rPr lang="fr-CH" dirty="0" smtClean="0"/>
              <a:t> niveau – 2. Niveau</a:t>
            </a:r>
          </a:p>
          <a:p>
            <a:pPr lvl="2"/>
            <a:r>
              <a:rPr lang="fr-CH" dirty="0" smtClean="0"/>
              <a:t>3</a:t>
            </a:r>
            <a:r>
              <a:rPr lang="fr-CH" baseline="30000" dirty="0" smtClean="0"/>
              <a:t>e</a:t>
            </a:r>
            <a:r>
              <a:rPr lang="fr-CH" dirty="0" smtClean="0"/>
              <a:t> niveau – 3. Niveau</a:t>
            </a:r>
          </a:p>
          <a:p>
            <a:pPr lvl="3"/>
            <a:r>
              <a:rPr lang="fr-CH" dirty="0" smtClean="0"/>
              <a:t>4</a:t>
            </a:r>
            <a:r>
              <a:rPr lang="fr-CH" baseline="30000" dirty="0" smtClean="0"/>
              <a:t>e</a:t>
            </a:r>
            <a:r>
              <a:rPr lang="fr-CH" dirty="0" smtClean="0"/>
              <a:t> niveau – 4. Niveau</a:t>
            </a:r>
          </a:p>
          <a:p>
            <a:pPr lvl="3"/>
            <a:endParaRPr lang="fr-CH" dirty="0" smtClean="0"/>
          </a:p>
        </p:txBody>
      </p:sp>
      <p:pic>
        <p:nvPicPr>
          <p:cNvPr id="17" name="Image 8" descr="3pointbleu.pdf"/>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91400" y="6488113"/>
            <a:ext cx="533400" cy="131762"/>
          </a:xfrm>
          <a:prstGeom prst="rect">
            <a:avLst/>
          </a:prstGeom>
          <a:noFill/>
          <a:ln w="9525">
            <a:noFill/>
            <a:miter lim="800000"/>
            <a:headEnd/>
            <a:tailEnd/>
          </a:ln>
        </p:spPr>
      </p:pic>
      <p:pic>
        <p:nvPicPr>
          <p:cNvPr id="11" name="Image 10" descr="DSC_0100.jpg"/>
          <p:cNvPicPr>
            <a:picLocks noChangeAspect="1"/>
          </p:cNvPicPr>
          <p:nvPr userDrawn="1"/>
        </p:nvPicPr>
        <p:blipFill>
          <a:blip r:embed="rId4"/>
          <a:stretch>
            <a:fillRect/>
          </a:stretch>
        </p:blipFill>
        <p:spPr>
          <a:xfrm>
            <a:off x="7391400" y="1219200"/>
            <a:ext cx="1752600" cy="4907280"/>
          </a:xfrm>
          <a:prstGeom prst="rect">
            <a:avLst/>
          </a:prstGeom>
        </p:spPr>
      </p:pic>
      <p:pic>
        <p:nvPicPr>
          <p:cNvPr id="12" name="Image 11" descr="DSC_0033.jpg"/>
          <p:cNvPicPr>
            <a:picLocks noChangeAspect="1"/>
          </p:cNvPicPr>
          <p:nvPr userDrawn="1"/>
        </p:nvPicPr>
        <p:blipFill>
          <a:blip r:embed="rId5"/>
          <a:stretch>
            <a:fillRect/>
          </a:stretch>
        </p:blipFill>
        <p:spPr>
          <a:xfrm>
            <a:off x="7391400" y="1218883"/>
            <a:ext cx="1752600" cy="49072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sposition personnalisée">
    <p:spTree>
      <p:nvGrpSpPr>
        <p:cNvPr id="1" name=""/>
        <p:cNvGrpSpPr/>
        <p:nvPr/>
      </p:nvGrpSpPr>
      <p:grpSpPr>
        <a:xfrm>
          <a:off x="0" y="0"/>
          <a:ext cx="0" cy="0"/>
          <a:chOff x="0" y="0"/>
          <a:chExt cx="0" cy="0"/>
        </a:xfrm>
      </p:grpSpPr>
      <p:pic>
        <p:nvPicPr>
          <p:cNvPr id="3" name="Image 6" descr="entete_p1.pd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39000" y="0"/>
            <a:ext cx="1905000" cy="1219200"/>
          </a:xfrm>
          <a:prstGeom prst="rect">
            <a:avLst/>
          </a:prstGeom>
          <a:noFill/>
          <a:ln w="9525">
            <a:noFill/>
            <a:miter lim="800000"/>
            <a:headEnd/>
            <a:tailEnd/>
          </a:ln>
        </p:spPr>
      </p:pic>
      <p:sp>
        <p:nvSpPr>
          <p:cNvPr id="5"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mn-lt"/>
                <a:ea typeface="+mn-ea"/>
                <a:cs typeface="+mn-cs"/>
              </a:defRPr>
            </a:lvl1pPr>
          </a:lstStyle>
          <a:p>
            <a:pPr>
              <a:defRPr/>
            </a:pPr>
            <a:r>
              <a:rPr lang="fr-CH" smtClean="0"/>
              <a:t>6 février 2012</a:t>
            </a:r>
            <a:endParaRPr lang="fr-FR" dirty="0"/>
          </a:p>
        </p:txBody>
      </p:sp>
      <p:sp>
        <p:nvSpPr>
          <p:cNvPr id="6"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800">
                <a:solidFill>
                  <a:schemeClr val="tx1">
                    <a:tint val="75000"/>
                  </a:schemeClr>
                </a:solidFill>
                <a:latin typeface="+mn-lt"/>
                <a:ea typeface="+mn-ea"/>
                <a:cs typeface="+mn-cs"/>
              </a:defRPr>
            </a:lvl1pPr>
          </a:lstStyle>
          <a:p>
            <a:pPr>
              <a:defRPr/>
            </a:pPr>
            <a:r>
              <a:rPr lang="fr-FR" smtClean="0"/>
              <a:t>Conférence Chicoutimi</a:t>
            </a:r>
            <a:endParaRPr lang="fr-FR"/>
          </a:p>
        </p:txBody>
      </p:sp>
      <p:sp>
        <p:nvSpPr>
          <p:cNvPr id="7"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800">
                <a:solidFill>
                  <a:schemeClr val="tx1">
                    <a:tint val="75000"/>
                  </a:schemeClr>
                </a:solidFill>
                <a:latin typeface="+mn-lt"/>
                <a:ea typeface="+mn-ea"/>
                <a:cs typeface="+mn-cs"/>
              </a:defRPr>
            </a:lvl1pPr>
          </a:lstStyle>
          <a:p>
            <a:pPr>
              <a:defRPr/>
            </a:pPr>
            <a:fld id="{1BB3C07E-AFE6-BF43-B3A4-F5BBCDF9C52D}" type="slidenum">
              <a:rPr lang="fr-FR"/>
              <a:pPr>
                <a:defRPr/>
              </a:pPr>
              <a:t>‹#›</a:t>
            </a:fld>
            <a:endParaRPr lang="fr-FR"/>
          </a:p>
        </p:txBody>
      </p:sp>
      <p:sp>
        <p:nvSpPr>
          <p:cNvPr id="10" name="ZoneTexte 9"/>
          <p:cNvSpPr txBox="1"/>
          <p:nvPr userDrawn="1"/>
        </p:nvSpPr>
        <p:spPr>
          <a:xfrm>
            <a:off x="152400" y="1219200"/>
            <a:ext cx="7086600" cy="523220"/>
          </a:xfrm>
          <a:prstGeom prst="rect">
            <a:avLst/>
          </a:prstGeom>
          <a:noFill/>
        </p:spPr>
        <p:txBody>
          <a:bodyPr wrap="square" rtlCol="0">
            <a:spAutoFit/>
          </a:bodyPr>
          <a:lstStyle/>
          <a:p>
            <a:endParaRPr lang="fr-FR" sz="2800" b="1" dirty="0" smtClean="0">
              <a:solidFill>
                <a:schemeClr val="tx2">
                  <a:lumMod val="75000"/>
                </a:schemeClr>
              </a:solidFill>
            </a:endParaRPr>
          </a:p>
        </p:txBody>
      </p:sp>
      <p:sp>
        <p:nvSpPr>
          <p:cNvPr id="16" name="Espace réservé du texte 15"/>
          <p:cNvSpPr>
            <a:spLocks noGrp="1"/>
          </p:cNvSpPr>
          <p:nvPr>
            <p:ph type="body" sz="quarter" idx="10" hasCustomPrompt="1"/>
          </p:nvPr>
        </p:nvSpPr>
        <p:spPr>
          <a:xfrm>
            <a:off x="304800" y="1219200"/>
            <a:ext cx="6934200" cy="4906963"/>
          </a:xfrm>
          <a:prstGeom prst="rect">
            <a:avLst/>
          </a:prstGeom>
        </p:spPr>
        <p:txBody>
          <a:bodyPr vert="horz"/>
          <a:lstStyle>
            <a:lvl1pPr>
              <a:buFontTx/>
              <a:buNone/>
              <a:defRPr sz="3200" b="1">
                <a:solidFill>
                  <a:schemeClr val="tx2">
                    <a:lumMod val="75000"/>
                  </a:schemeClr>
                </a:solidFill>
              </a:defRPr>
            </a:lvl1pPr>
            <a:lvl2pPr>
              <a:buSzPct val="100000"/>
              <a:buFont typeface="Lucida Grande"/>
              <a:buChar char="■"/>
              <a:defRPr sz="2400" b="1"/>
            </a:lvl2pPr>
            <a:lvl3pPr marL="1371600" indent="-457200">
              <a:buClr>
                <a:schemeClr val="accent5">
                  <a:lumMod val="60000"/>
                  <a:lumOff val="40000"/>
                </a:schemeClr>
              </a:buClr>
              <a:buFont typeface="Wingdings" pitchFamily="2" charset="2"/>
              <a:buChar char="§"/>
              <a:defRPr sz="2000">
                <a:solidFill>
                  <a:srgbClr val="17375E"/>
                </a:solidFill>
              </a:defRPr>
            </a:lvl3pPr>
            <a:lvl4pPr marL="1435100" indent="-63500">
              <a:buFontTx/>
              <a:buNone/>
              <a:defRPr/>
            </a:lvl4pPr>
          </a:lstStyle>
          <a:p>
            <a:r>
              <a:rPr lang="fr-CH" dirty="0" smtClean="0"/>
              <a:t>1</a:t>
            </a:r>
            <a:r>
              <a:rPr lang="fr-CH" baseline="30000" dirty="0" smtClean="0"/>
              <a:t>e</a:t>
            </a:r>
            <a:r>
              <a:rPr lang="fr-CH" dirty="0" smtClean="0"/>
              <a:t> niveau – 1. Niveau</a:t>
            </a:r>
          </a:p>
          <a:p>
            <a:pPr lvl="1"/>
            <a:r>
              <a:rPr lang="fr-CH" dirty="0" smtClean="0"/>
              <a:t>2</a:t>
            </a:r>
            <a:r>
              <a:rPr lang="fr-CH" baseline="30000" dirty="0" smtClean="0"/>
              <a:t>e</a:t>
            </a:r>
            <a:r>
              <a:rPr lang="fr-CH" dirty="0" smtClean="0"/>
              <a:t> niveau – 2. Niveau</a:t>
            </a:r>
          </a:p>
          <a:p>
            <a:pPr lvl="2"/>
            <a:r>
              <a:rPr lang="fr-CH" dirty="0" smtClean="0"/>
              <a:t>3</a:t>
            </a:r>
            <a:r>
              <a:rPr lang="fr-CH" baseline="30000" dirty="0" smtClean="0"/>
              <a:t>e</a:t>
            </a:r>
            <a:r>
              <a:rPr lang="fr-CH" dirty="0" smtClean="0"/>
              <a:t> niveau – 3. Niveau</a:t>
            </a:r>
          </a:p>
          <a:p>
            <a:pPr lvl="3"/>
            <a:r>
              <a:rPr lang="fr-CH" dirty="0" smtClean="0"/>
              <a:t>4</a:t>
            </a:r>
            <a:r>
              <a:rPr lang="fr-CH" baseline="30000" dirty="0" smtClean="0"/>
              <a:t>e</a:t>
            </a:r>
            <a:r>
              <a:rPr lang="fr-CH" dirty="0" smtClean="0"/>
              <a:t> niveau – 4. Niveau</a:t>
            </a:r>
          </a:p>
          <a:p>
            <a:pPr lvl="3"/>
            <a:endParaRPr lang="fr-CH" dirty="0" smtClean="0"/>
          </a:p>
        </p:txBody>
      </p:sp>
      <p:pic>
        <p:nvPicPr>
          <p:cNvPr id="17" name="Image 8" descr="3pointbleu.pdf"/>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91400" y="6488113"/>
            <a:ext cx="533400" cy="131762"/>
          </a:xfrm>
          <a:prstGeom prst="rect">
            <a:avLst/>
          </a:prstGeom>
          <a:noFill/>
          <a:ln w="9525">
            <a:noFill/>
            <a:miter lim="800000"/>
            <a:headEnd/>
            <a:tailEnd/>
          </a:ln>
        </p:spPr>
      </p:pic>
      <p:pic>
        <p:nvPicPr>
          <p:cNvPr id="11" name="Image 10" descr="DSC_0100.jpg"/>
          <p:cNvPicPr>
            <a:picLocks noChangeAspect="1"/>
          </p:cNvPicPr>
          <p:nvPr userDrawn="1"/>
        </p:nvPicPr>
        <p:blipFill>
          <a:blip r:embed="rId4"/>
          <a:stretch>
            <a:fillRect/>
          </a:stretch>
        </p:blipFill>
        <p:spPr>
          <a:xfrm>
            <a:off x="7391400" y="1219200"/>
            <a:ext cx="1752600" cy="4907280"/>
          </a:xfrm>
          <a:prstGeom prst="rect">
            <a:avLst/>
          </a:prstGeom>
        </p:spPr>
      </p:pic>
      <p:pic>
        <p:nvPicPr>
          <p:cNvPr id="12" name="Image 11" descr="DSC_0065.jpg"/>
          <p:cNvPicPr>
            <a:picLocks noChangeAspect="1"/>
          </p:cNvPicPr>
          <p:nvPr userDrawn="1"/>
        </p:nvPicPr>
        <p:blipFill>
          <a:blip r:embed="rId5"/>
          <a:stretch>
            <a:fillRect/>
          </a:stretch>
        </p:blipFill>
        <p:spPr>
          <a:xfrm>
            <a:off x="7391400" y="1218883"/>
            <a:ext cx="1752600" cy="49072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isposition personnalisée">
    <p:spTree>
      <p:nvGrpSpPr>
        <p:cNvPr id="1" name=""/>
        <p:cNvGrpSpPr/>
        <p:nvPr/>
      </p:nvGrpSpPr>
      <p:grpSpPr>
        <a:xfrm>
          <a:off x="0" y="0"/>
          <a:ext cx="0" cy="0"/>
          <a:chOff x="0" y="0"/>
          <a:chExt cx="0" cy="0"/>
        </a:xfrm>
      </p:grpSpPr>
      <p:pic>
        <p:nvPicPr>
          <p:cNvPr id="3" name="Image 6" descr="entete_p1.pd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39000" y="0"/>
            <a:ext cx="1905000" cy="1219200"/>
          </a:xfrm>
          <a:prstGeom prst="rect">
            <a:avLst/>
          </a:prstGeom>
          <a:noFill/>
          <a:ln w="9525">
            <a:noFill/>
            <a:miter lim="800000"/>
            <a:headEnd/>
            <a:tailEnd/>
          </a:ln>
        </p:spPr>
      </p:pic>
      <p:sp>
        <p:nvSpPr>
          <p:cNvPr id="5"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mn-lt"/>
                <a:ea typeface="+mn-ea"/>
                <a:cs typeface="+mn-cs"/>
              </a:defRPr>
            </a:lvl1pPr>
          </a:lstStyle>
          <a:p>
            <a:pPr>
              <a:defRPr/>
            </a:pPr>
            <a:r>
              <a:rPr lang="fr-CH" smtClean="0"/>
              <a:t>6 février 2012</a:t>
            </a:r>
            <a:endParaRPr lang="fr-FR" dirty="0"/>
          </a:p>
        </p:txBody>
      </p:sp>
      <p:sp>
        <p:nvSpPr>
          <p:cNvPr id="6"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800">
                <a:solidFill>
                  <a:schemeClr val="tx1">
                    <a:tint val="75000"/>
                  </a:schemeClr>
                </a:solidFill>
                <a:latin typeface="+mn-lt"/>
                <a:ea typeface="+mn-ea"/>
                <a:cs typeface="+mn-cs"/>
              </a:defRPr>
            </a:lvl1pPr>
          </a:lstStyle>
          <a:p>
            <a:pPr>
              <a:defRPr/>
            </a:pPr>
            <a:r>
              <a:rPr lang="fr-FR" smtClean="0"/>
              <a:t>Conférence Chicoutimi</a:t>
            </a:r>
            <a:endParaRPr lang="fr-FR"/>
          </a:p>
        </p:txBody>
      </p:sp>
      <p:sp>
        <p:nvSpPr>
          <p:cNvPr id="7"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800">
                <a:solidFill>
                  <a:schemeClr val="tx1">
                    <a:tint val="75000"/>
                  </a:schemeClr>
                </a:solidFill>
                <a:latin typeface="+mn-lt"/>
                <a:ea typeface="+mn-ea"/>
                <a:cs typeface="+mn-cs"/>
              </a:defRPr>
            </a:lvl1pPr>
          </a:lstStyle>
          <a:p>
            <a:pPr>
              <a:defRPr/>
            </a:pPr>
            <a:fld id="{1BB3C07E-AFE6-BF43-B3A4-F5BBCDF9C52D}" type="slidenum">
              <a:rPr lang="fr-FR"/>
              <a:pPr>
                <a:defRPr/>
              </a:pPr>
              <a:t>‹#›</a:t>
            </a:fld>
            <a:endParaRPr lang="fr-FR"/>
          </a:p>
        </p:txBody>
      </p:sp>
      <p:sp>
        <p:nvSpPr>
          <p:cNvPr id="10" name="ZoneTexte 9"/>
          <p:cNvSpPr txBox="1"/>
          <p:nvPr userDrawn="1"/>
        </p:nvSpPr>
        <p:spPr>
          <a:xfrm>
            <a:off x="152400" y="1219200"/>
            <a:ext cx="7086600" cy="523220"/>
          </a:xfrm>
          <a:prstGeom prst="rect">
            <a:avLst/>
          </a:prstGeom>
          <a:noFill/>
        </p:spPr>
        <p:txBody>
          <a:bodyPr wrap="square" rtlCol="0">
            <a:spAutoFit/>
          </a:bodyPr>
          <a:lstStyle/>
          <a:p>
            <a:endParaRPr lang="fr-FR" sz="2800" b="1" dirty="0" smtClean="0">
              <a:solidFill>
                <a:schemeClr val="tx2">
                  <a:lumMod val="75000"/>
                </a:schemeClr>
              </a:solidFill>
            </a:endParaRPr>
          </a:p>
        </p:txBody>
      </p:sp>
      <p:sp>
        <p:nvSpPr>
          <p:cNvPr id="16" name="Espace réservé du texte 15"/>
          <p:cNvSpPr>
            <a:spLocks noGrp="1"/>
          </p:cNvSpPr>
          <p:nvPr>
            <p:ph type="body" sz="quarter" idx="10" hasCustomPrompt="1"/>
          </p:nvPr>
        </p:nvSpPr>
        <p:spPr>
          <a:xfrm>
            <a:off x="304800" y="1219200"/>
            <a:ext cx="6934200" cy="4906963"/>
          </a:xfrm>
          <a:prstGeom prst="rect">
            <a:avLst/>
          </a:prstGeom>
        </p:spPr>
        <p:txBody>
          <a:bodyPr vert="horz"/>
          <a:lstStyle>
            <a:lvl1pPr>
              <a:buFontTx/>
              <a:buNone/>
              <a:defRPr sz="3200" b="1">
                <a:solidFill>
                  <a:schemeClr val="tx2">
                    <a:lumMod val="75000"/>
                  </a:schemeClr>
                </a:solidFill>
              </a:defRPr>
            </a:lvl1pPr>
            <a:lvl2pPr>
              <a:buSzPct val="100000"/>
              <a:buFont typeface="Lucida Grande"/>
              <a:buChar char="■"/>
              <a:defRPr sz="2400" b="1"/>
            </a:lvl2pPr>
            <a:lvl3pPr marL="1371600" indent="-457200">
              <a:buClr>
                <a:schemeClr val="accent5">
                  <a:lumMod val="60000"/>
                  <a:lumOff val="40000"/>
                </a:schemeClr>
              </a:buClr>
              <a:buFont typeface="Wingdings" pitchFamily="2" charset="2"/>
              <a:buChar char="§"/>
              <a:defRPr sz="2000">
                <a:solidFill>
                  <a:srgbClr val="17375E"/>
                </a:solidFill>
              </a:defRPr>
            </a:lvl3pPr>
            <a:lvl4pPr marL="1435100" indent="-63500">
              <a:buFontTx/>
              <a:buNone/>
              <a:defRPr/>
            </a:lvl4pPr>
          </a:lstStyle>
          <a:p>
            <a:r>
              <a:rPr lang="fr-CH" dirty="0" smtClean="0"/>
              <a:t>1</a:t>
            </a:r>
            <a:r>
              <a:rPr lang="fr-CH" baseline="30000" dirty="0" smtClean="0"/>
              <a:t>e</a:t>
            </a:r>
            <a:r>
              <a:rPr lang="fr-CH" dirty="0" smtClean="0"/>
              <a:t> niveau – 1. Niveau</a:t>
            </a:r>
          </a:p>
          <a:p>
            <a:pPr lvl="1"/>
            <a:r>
              <a:rPr lang="fr-CH" dirty="0" smtClean="0"/>
              <a:t>2</a:t>
            </a:r>
            <a:r>
              <a:rPr lang="fr-CH" baseline="30000" dirty="0" smtClean="0"/>
              <a:t>e</a:t>
            </a:r>
            <a:r>
              <a:rPr lang="fr-CH" dirty="0" smtClean="0"/>
              <a:t> niveau – 2. Niveau</a:t>
            </a:r>
          </a:p>
          <a:p>
            <a:pPr lvl="2"/>
            <a:r>
              <a:rPr lang="fr-CH" dirty="0" smtClean="0"/>
              <a:t>3</a:t>
            </a:r>
            <a:r>
              <a:rPr lang="fr-CH" baseline="30000" dirty="0" smtClean="0"/>
              <a:t>e</a:t>
            </a:r>
            <a:r>
              <a:rPr lang="fr-CH" dirty="0" smtClean="0"/>
              <a:t> niveau – 3. Niveau</a:t>
            </a:r>
          </a:p>
          <a:p>
            <a:pPr lvl="3"/>
            <a:r>
              <a:rPr lang="fr-CH" dirty="0" smtClean="0"/>
              <a:t>4</a:t>
            </a:r>
            <a:r>
              <a:rPr lang="fr-CH" baseline="30000" dirty="0" smtClean="0"/>
              <a:t>e</a:t>
            </a:r>
            <a:r>
              <a:rPr lang="fr-CH" dirty="0" smtClean="0"/>
              <a:t> niveau – 4. Niveau</a:t>
            </a:r>
          </a:p>
        </p:txBody>
      </p:sp>
      <p:pic>
        <p:nvPicPr>
          <p:cNvPr id="17" name="Image 8" descr="3pointbleu.pdf"/>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91400" y="6488113"/>
            <a:ext cx="533400" cy="131762"/>
          </a:xfrm>
          <a:prstGeom prst="rect">
            <a:avLst/>
          </a:prstGeom>
          <a:noFill/>
          <a:ln w="9525">
            <a:noFill/>
            <a:miter lim="800000"/>
            <a:headEnd/>
            <a:tailEnd/>
          </a:ln>
        </p:spPr>
      </p:pic>
      <p:pic>
        <p:nvPicPr>
          <p:cNvPr id="12" name="Image 11" descr="DSC_0072.jpg"/>
          <p:cNvPicPr>
            <a:picLocks noChangeAspect="1"/>
          </p:cNvPicPr>
          <p:nvPr userDrawn="1"/>
        </p:nvPicPr>
        <p:blipFill>
          <a:blip r:embed="rId4"/>
          <a:stretch>
            <a:fillRect/>
          </a:stretch>
        </p:blipFill>
        <p:spPr>
          <a:xfrm>
            <a:off x="7391400" y="1219200"/>
            <a:ext cx="1752600" cy="49072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sposition personnalisée">
    <p:spTree>
      <p:nvGrpSpPr>
        <p:cNvPr id="1" name=""/>
        <p:cNvGrpSpPr/>
        <p:nvPr/>
      </p:nvGrpSpPr>
      <p:grpSpPr>
        <a:xfrm>
          <a:off x="0" y="0"/>
          <a:ext cx="0" cy="0"/>
          <a:chOff x="0" y="0"/>
          <a:chExt cx="0" cy="0"/>
        </a:xfrm>
      </p:grpSpPr>
      <p:pic>
        <p:nvPicPr>
          <p:cNvPr id="3" name="Image 6" descr="entete_p1.pd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7239000" y="0"/>
            <a:ext cx="1905000" cy="1219200"/>
          </a:xfrm>
          <a:prstGeom prst="rect">
            <a:avLst/>
          </a:prstGeom>
          <a:noFill/>
          <a:ln w="9525">
            <a:noFill/>
            <a:miter lim="800000"/>
            <a:headEnd/>
            <a:tailEnd/>
          </a:ln>
        </p:spPr>
      </p:pic>
      <p:sp>
        <p:nvSpPr>
          <p:cNvPr id="5"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800">
                <a:solidFill>
                  <a:schemeClr val="tx1">
                    <a:tint val="75000"/>
                  </a:schemeClr>
                </a:solidFill>
                <a:latin typeface="+mn-lt"/>
                <a:ea typeface="+mn-ea"/>
                <a:cs typeface="+mn-cs"/>
              </a:defRPr>
            </a:lvl1pPr>
          </a:lstStyle>
          <a:p>
            <a:pPr>
              <a:defRPr/>
            </a:pPr>
            <a:r>
              <a:rPr lang="fr-CH" smtClean="0"/>
              <a:t>6 février 2012</a:t>
            </a:r>
            <a:endParaRPr lang="fr-FR" dirty="0"/>
          </a:p>
        </p:txBody>
      </p:sp>
      <p:sp>
        <p:nvSpPr>
          <p:cNvPr id="6"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800">
                <a:solidFill>
                  <a:schemeClr val="tx1">
                    <a:tint val="75000"/>
                  </a:schemeClr>
                </a:solidFill>
                <a:latin typeface="+mn-lt"/>
                <a:ea typeface="+mn-ea"/>
                <a:cs typeface="+mn-cs"/>
              </a:defRPr>
            </a:lvl1pPr>
          </a:lstStyle>
          <a:p>
            <a:pPr>
              <a:defRPr/>
            </a:pPr>
            <a:r>
              <a:rPr lang="fr-FR" smtClean="0"/>
              <a:t>Conférence Chicoutimi</a:t>
            </a:r>
            <a:endParaRPr lang="fr-FR"/>
          </a:p>
        </p:txBody>
      </p:sp>
      <p:sp>
        <p:nvSpPr>
          <p:cNvPr id="7"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800">
                <a:solidFill>
                  <a:schemeClr val="tx1">
                    <a:tint val="75000"/>
                  </a:schemeClr>
                </a:solidFill>
                <a:latin typeface="+mn-lt"/>
                <a:ea typeface="+mn-ea"/>
                <a:cs typeface="+mn-cs"/>
              </a:defRPr>
            </a:lvl1pPr>
          </a:lstStyle>
          <a:p>
            <a:pPr>
              <a:defRPr/>
            </a:pPr>
            <a:fld id="{1BB3C07E-AFE6-BF43-B3A4-F5BBCDF9C52D}" type="slidenum">
              <a:rPr lang="fr-FR"/>
              <a:pPr>
                <a:defRPr/>
              </a:pPr>
              <a:t>‹#›</a:t>
            </a:fld>
            <a:endParaRPr lang="fr-FR"/>
          </a:p>
        </p:txBody>
      </p:sp>
      <p:sp>
        <p:nvSpPr>
          <p:cNvPr id="10" name="ZoneTexte 9"/>
          <p:cNvSpPr txBox="1"/>
          <p:nvPr userDrawn="1"/>
        </p:nvSpPr>
        <p:spPr>
          <a:xfrm>
            <a:off x="152400" y="1219200"/>
            <a:ext cx="7086600" cy="523220"/>
          </a:xfrm>
          <a:prstGeom prst="rect">
            <a:avLst/>
          </a:prstGeom>
          <a:noFill/>
        </p:spPr>
        <p:txBody>
          <a:bodyPr wrap="square" rtlCol="0">
            <a:spAutoFit/>
          </a:bodyPr>
          <a:lstStyle/>
          <a:p>
            <a:endParaRPr lang="fr-FR" sz="2800" b="1" dirty="0" smtClean="0">
              <a:solidFill>
                <a:schemeClr val="tx2">
                  <a:lumMod val="75000"/>
                </a:schemeClr>
              </a:solidFill>
            </a:endParaRPr>
          </a:p>
        </p:txBody>
      </p:sp>
      <p:sp>
        <p:nvSpPr>
          <p:cNvPr id="16" name="Espace réservé du texte 15"/>
          <p:cNvSpPr>
            <a:spLocks noGrp="1"/>
          </p:cNvSpPr>
          <p:nvPr>
            <p:ph type="body" sz="quarter" idx="10" hasCustomPrompt="1"/>
          </p:nvPr>
        </p:nvSpPr>
        <p:spPr>
          <a:xfrm>
            <a:off x="304800" y="1219200"/>
            <a:ext cx="6934200" cy="4906963"/>
          </a:xfrm>
          <a:prstGeom prst="rect">
            <a:avLst/>
          </a:prstGeom>
        </p:spPr>
        <p:txBody>
          <a:bodyPr vert="horz"/>
          <a:lstStyle>
            <a:lvl1pPr>
              <a:buFontTx/>
              <a:buNone/>
              <a:defRPr sz="3200" b="1">
                <a:solidFill>
                  <a:schemeClr val="tx2">
                    <a:lumMod val="75000"/>
                  </a:schemeClr>
                </a:solidFill>
              </a:defRPr>
            </a:lvl1pPr>
            <a:lvl2pPr>
              <a:buSzPct val="100000"/>
              <a:buFont typeface="Lucida Grande"/>
              <a:buChar char="■"/>
              <a:defRPr sz="2400" b="1"/>
            </a:lvl2pPr>
            <a:lvl3pPr marL="1371600" indent="-457200">
              <a:buClr>
                <a:schemeClr val="accent5">
                  <a:lumMod val="60000"/>
                  <a:lumOff val="40000"/>
                </a:schemeClr>
              </a:buClr>
              <a:buFont typeface="Wingdings" pitchFamily="2" charset="2"/>
              <a:buChar char="§"/>
              <a:defRPr sz="2000">
                <a:solidFill>
                  <a:srgbClr val="17375E"/>
                </a:solidFill>
              </a:defRPr>
            </a:lvl3pPr>
            <a:lvl4pPr marL="1435100" indent="-63500">
              <a:buFontTx/>
              <a:buNone/>
              <a:defRPr/>
            </a:lvl4pPr>
          </a:lstStyle>
          <a:p>
            <a:r>
              <a:rPr lang="fr-CH" dirty="0" smtClean="0"/>
              <a:t>1</a:t>
            </a:r>
            <a:r>
              <a:rPr lang="fr-CH" baseline="30000" dirty="0" smtClean="0"/>
              <a:t>e</a:t>
            </a:r>
            <a:r>
              <a:rPr lang="fr-CH" dirty="0" smtClean="0"/>
              <a:t> niveau – 1. Niveau</a:t>
            </a:r>
          </a:p>
          <a:p>
            <a:pPr lvl="1"/>
            <a:r>
              <a:rPr lang="fr-CH" dirty="0" smtClean="0"/>
              <a:t>2</a:t>
            </a:r>
            <a:r>
              <a:rPr lang="fr-CH" baseline="30000" dirty="0" smtClean="0"/>
              <a:t>e</a:t>
            </a:r>
            <a:r>
              <a:rPr lang="fr-CH" dirty="0" smtClean="0"/>
              <a:t> niveau – 2. Niveau</a:t>
            </a:r>
          </a:p>
          <a:p>
            <a:pPr lvl="2"/>
            <a:r>
              <a:rPr lang="fr-CH" dirty="0" smtClean="0"/>
              <a:t>3</a:t>
            </a:r>
            <a:r>
              <a:rPr lang="fr-CH" baseline="30000" dirty="0" smtClean="0"/>
              <a:t>e</a:t>
            </a:r>
            <a:r>
              <a:rPr lang="fr-CH" dirty="0" smtClean="0"/>
              <a:t> niveau – 3. Niveau</a:t>
            </a:r>
          </a:p>
          <a:p>
            <a:pPr lvl="3"/>
            <a:r>
              <a:rPr lang="fr-CH" dirty="0" smtClean="0"/>
              <a:t>4</a:t>
            </a:r>
            <a:r>
              <a:rPr lang="fr-CH" baseline="30000" dirty="0" smtClean="0"/>
              <a:t>e</a:t>
            </a:r>
            <a:r>
              <a:rPr lang="fr-CH" dirty="0" smtClean="0"/>
              <a:t> niveau – 4. Niveau</a:t>
            </a:r>
          </a:p>
        </p:txBody>
      </p:sp>
      <p:pic>
        <p:nvPicPr>
          <p:cNvPr id="17" name="Image 8" descr="3pointbleu.pdf"/>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91400" y="6488113"/>
            <a:ext cx="533400" cy="131762"/>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Disposition personnalisée">
    <p:spTree>
      <p:nvGrpSpPr>
        <p:cNvPr id="1" name=""/>
        <p:cNvGrpSpPr/>
        <p:nvPr/>
      </p:nvGrpSpPr>
      <p:grpSpPr>
        <a:xfrm>
          <a:off x="0" y="0"/>
          <a:ext cx="0" cy="0"/>
          <a:chOff x="0" y="0"/>
          <a:chExt cx="0" cy="0"/>
        </a:xfrm>
      </p:grpSpPr>
      <p:pic>
        <p:nvPicPr>
          <p:cNvPr id="7" name="Image 3" descr="entete_p1.pdf"/>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803400"/>
          </a:xfrm>
          <a:prstGeom prst="rect">
            <a:avLst/>
          </a:prstGeom>
          <a:noFill/>
          <a:ln w="9525">
            <a:noFill/>
            <a:miter lim="800000"/>
            <a:headEnd/>
            <a:tailEnd/>
          </a:ln>
        </p:spPr>
      </p:pic>
      <p:sp>
        <p:nvSpPr>
          <p:cNvPr id="8" name="Rectangle 7"/>
          <p:cNvSpPr/>
          <p:nvPr userDrawn="1"/>
        </p:nvSpPr>
        <p:spPr>
          <a:xfrm>
            <a:off x="304800" y="1676400"/>
            <a:ext cx="8534400" cy="4876800"/>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1" name="Titre 10"/>
          <p:cNvSpPr>
            <a:spLocks noGrp="1"/>
          </p:cNvSpPr>
          <p:nvPr>
            <p:ph type="title" hasCustomPrompt="1"/>
          </p:nvPr>
        </p:nvSpPr>
        <p:spPr>
          <a:xfrm>
            <a:off x="533400" y="1905000"/>
            <a:ext cx="8305800" cy="1828800"/>
          </a:xfrm>
          <a:prstGeom prst="rect">
            <a:avLst/>
          </a:prstGeom>
        </p:spPr>
        <p:txBody>
          <a:bodyPr vert="horz"/>
          <a:lstStyle>
            <a:lvl1pPr algn="l">
              <a:defRPr sz="3600" b="1" baseline="0">
                <a:solidFill>
                  <a:schemeClr val="bg1"/>
                </a:solidFill>
              </a:defRPr>
            </a:lvl1pPr>
          </a:lstStyle>
          <a:p>
            <a:r>
              <a:rPr lang="fr-CH" dirty="0" smtClean="0"/>
              <a:t/>
            </a:r>
            <a:br>
              <a:rPr lang="fr-CH" dirty="0" smtClean="0"/>
            </a:br>
            <a:endParaRPr lang="fr-FR" dirty="0"/>
          </a:p>
        </p:txBody>
      </p:sp>
      <p:sp>
        <p:nvSpPr>
          <p:cNvPr id="13" name="Espace réservé du texte 12"/>
          <p:cNvSpPr>
            <a:spLocks noGrp="1"/>
          </p:cNvSpPr>
          <p:nvPr>
            <p:ph type="body" sz="quarter" idx="10"/>
          </p:nvPr>
        </p:nvSpPr>
        <p:spPr>
          <a:xfrm>
            <a:off x="533400" y="4572000"/>
            <a:ext cx="6019800" cy="1143000"/>
          </a:xfrm>
          <a:prstGeom prst="rect">
            <a:avLst/>
          </a:prstGeom>
        </p:spPr>
        <p:txBody>
          <a:bodyPr vert="horz"/>
          <a:lstStyle>
            <a:lvl1pPr>
              <a:buFontTx/>
              <a:buNone/>
              <a:defRPr sz="1800">
                <a:solidFill>
                  <a:srgbClr val="FFFFFF"/>
                </a:solidFill>
              </a:defRPr>
            </a:lvl1pPr>
            <a:lvl2pPr>
              <a:buFontTx/>
              <a:buNone/>
              <a:defRPr sz="1800">
                <a:solidFill>
                  <a:srgbClr val="FFFFFF"/>
                </a:solidFill>
              </a:defRPr>
            </a:lvl2pPr>
            <a:lvl3pPr>
              <a:buFontTx/>
              <a:buNone/>
              <a:defRPr sz="1800">
                <a:solidFill>
                  <a:srgbClr val="FFFFFF"/>
                </a:solidFill>
              </a:defRPr>
            </a:lvl3pPr>
            <a:lvl4pPr>
              <a:buFontTx/>
              <a:buNone/>
              <a:defRPr sz="1800">
                <a:solidFill>
                  <a:srgbClr val="FFFFFF"/>
                </a:solidFill>
              </a:defRPr>
            </a:lvl4pPr>
            <a:lvl5pPr>
              <a:buFontTx/>
              <a:buNone/>
              <a:defRPr sz="1800">
                <a:solidFill>
                  <a:srgbClr val="FFFFFF"/>
                </a:solidFill>
              </a:defRPr>
            </a:lvl5pPr>
          </a:lstStyle>
          <a:p>
            <a:pPr lvl="0"/>
            <a:r>
              <a:rPr lang="fr-CH" smtClean="0"/>
              <a:t>Cliquez pour modifier les styles du texte du masque</a:t>
            </a:r>
          </a:p>
        </p:txBody>
      </p:sp>
      <p:pic>
        <p:nvPicPr>
          <p:cNvPr id="14" name="Image 13" descr="3pointblanc.pdf"/>
          <p:cNvPicPr>
            <a:picLocks noChangeAspect="1"/>
          </p:cNvPicPr>
          <p:nvPr userDrawn="1"/>
        </p:nvPicPr>
        <p:blipFill>
          <a:blip r:embed="rId3" cstate="screen">
            <a:extLst>
              <a:ext uri="{28A0092B-C50C-407E-A947-70E740481C1C}">
                <a14:useLocalDpi xmlns:a14="http://schemas.microsoft.com/office/drawing/2010/main"/>
              </a:ext>
            </a:extLst>
          </a:blip>
          <a:srcRect r="78947" b="81579"/>
          <a:stretch>
            <a:fillRect/>
          </a:stretch>
        </p:blipFill>
        <p:spPr>
          <a:xfrm>
            <a:off x="7391400" y="5943600"/>
            <a:ext cx="152400" cy="13335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06437"/>
          </a:xfrm>
          <a:prstGeom prst="rect">
            <a:avLst/>
          </a:prstGeom>
        </p:spPr>
        <p:txBody>
          <a:bodyPr/>
          <a:lstStyle/>
          <a:p>
            <a:r>
              <a:rPr lang="fr-CH" smtClean="0"/>
              <a:t>Cliquez et modifiez le titre</a:t>
            </a:r>
            <a:endParaRPr lang="fr-FR"/>
          </a:p>
        </p:txBody>
      </p:sp>
      <p:sp>
        <p:nvSpPr>
          <p:cNvPr id="3" name="Espace réservé du tableau 2"/>
          <p:cNvSpPr>
            <a:spLocks noGrp="1"/>
          </p:cNvSpPr>
          <p:nvPr>
            <p:ph type="tbl" idx="1"/>
          </p:nvPr>
        </p:nvSpPr>
        <p:spPr>
          <a:xfrm>
            <a:off x="457200" y="1125538"/>
            <a:ext cx="8229600" cy="5543550"/>
          </a:xfrm>
          <a:prstGeom prst="rect">
            <a:avLst/>
          </a:prstGeom>
        </p:spPr>
        <p:txBody>
          <a:bodyPr/>
          <a:lstStyle/>
          <a:p>
            <a:pPr lvl="0"/>
            <a:endParaRPr lang="fr-FR" noProof="0" smtClean="0"/>
          </a:p>
        </p:txBody>
      </p:sp>
    </p:spTree>
    <p:extLst>
      <p:ext uri="{BB962C8B-B14F-4D97-AF65-F5344CB8AC3E}">
        <p14:creationId xmlns:p14="http://schemas.microsoft.com/office/powerpoint/2010/main" val="29190124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7" r:id="rId4"/>
    <p:sldLayoutId id="2147483658" r:id="rId5"/>
    <p:sldLayoutId id="2147483654" r:id="rId6"/>
    <p:sldLayoutId id="2147483656" r:id="rId7"/>
    <p:sldLayoutId id="2147483655" r:id="rId8"/>
    <p:sldLayoutId id="2147483659" r:id="rId9"/>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8.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g"/><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chart" Target="../charts/chart1.xml"/></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18.png"/><Relationship Id="rId5" Type="http://schemas.openxmlformats.org/officeDocument/2006/relationships/image" Target="../media/image19.jpg"/><Relationship Id="rId6" Type="http://schemas.openxmlformats.org/officeDocument/2006/relationships/image" Target="../media/image20.jpeg"/><Relationship Id="rId7" Type="http://schemas.openxmlformats.org/officeDocument/2006/relationships/image" Target="../media/image21.jpeg"/><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g"/><Relationship Id="rId5"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27.jpg"/><Relationship Id="rId5" Type="http://schemas.openxmlformats.org/officeDocument/2006/relationships/image" Target="../media/image28.png"/><Relationship Id="rId1" Type="http://schemas.microsoft.com/office/2007/relationships/media" Target="../media/media1.m4a"/><Relationship Id="rId2" Type="http://schemas.openxmlformats.org/officeDocument/2006/relationships/audio" Target="../media/media1.m4a"/></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5" Type="http://schemas.openxmlformats.org/officeDocument/2006/relationships/image" Target="../media/image33.jpg"/><Relationship Id="rId1" Type="http://schemas.openxmlformats.org/officeDocument/2006/relationships/slideLayout" Target="../slideLayouts/slideLayout4.xml"/><Relationship Id="rId2"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Feuille_Microsoft_Excel1.xlsx"/><Relationship Id="rId5" Type="http://schemas.openxmlformats.org/officeDocument/2006/relationships/image" Target="../media/image35.png"/><Relationship Id="rId1" Type="http://schemas.openxmlformats.org/officeDocument/2006/relationships/vmlDrawing" Target="../drawings/vmlDrawing1.vml"/><Relationship Id="rId2"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g"/><Relationship Id="rId4" Type="http://schemas.openxmlformats.org/officeDocument/2006/relationships/image" Target="../media/image38.jpg"/><Relationship Id="rId5" Type="http://schemas.openxmlformats.org/officeDocument/2006/relationships/image" Target="../media/image39.jpg"/><Relationship Id="rId6" Type="http://schemas.openxmlformats.org/officeDocument/2006/relationships/image" Target="../media/image40.jpg"/><Relationship Id="rId1" Type="http://schemas.openxmlformats.org/officeDocument/2006/relationships/slideLayout" Target="../slideLayouts/slideLayout7.xml"/><Relationship Id="rId2" Type="http://schemas.openxmlformats.org/officeDocument/2006/relationships/image" Target="../media/image3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 Target="slide17.xml"/><Relationship Id="rId3" Type="http://schemas.openxmlformats.org/officeDocument/2006/relationships/slide" Target="slide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a:spLocks noGrp="1"/>
          </p:cNvSpPr>
          <p:nvPr>
            <p:ph type="ctrTitle"/>
          </p:nvPr>
        </p:nvSpPr>
        <p:spPr>
          <a:xfrm>
            <a:off x="685800" y="2130425"/>
            <a:ext cx="7772400" cy="1470025"/>
          </a:xfrm>
        </p:spPr>
        <p:txBody>
          <a:bodyPr/>
          <a:lstStyle/>
          <a:p>
            <a:endParaRPr lang="fr-CH"/>
          </a:p>
        </p:txBody>
      </p:sp>
      <p:sp>
        <p:nvSpPr>
          <p:cNvPr id="9" name="Sous-titre 2"/>
          <p:cNvSpPr>
            <a:spLocks noGrp="1"/>
          </p:cNvSpPr>
          <p:nvPr>
            <p:ph type="subTitle" idx="1"/>
          </p:nvPr>
        </p:nvSpPr>
        <p:spPr>
          <a:xfrm>
            <a:off x="1371600" y="3886200"/>
            <a:ext cx="6400800" cy="1752600"/>
          </a:xfrm>
        </p:spPr>
        <p:txBody>
          <a:bodyPr/>
          <a:lstStyle/>
          <a:p>
            <a:endParaRPr lang="fr-CH"/>
          </a:p>
        </p:txBody>
      </p:sp>
      <p:sp>
        <p:nvSpPr>
          <p:cNvPr id="10" name="Rectangle 9"/>
          <p:cNvSpPr/>
          <p:nvPr/>
        </p:nvSpPr>
        <p:spPr>
          <a:xfrm>
            <a:off x="304800" y="1676400"/>
            <a:ext cx="8534400" cy="4876800"/>
          </a:xfrm>
          <a:prstGeom prst="rect">
            <a:avLst/>
          </a:prstGeom>
          <a:solidFill>
            <a:schemeClr val="accent5">
              <a:lumMod val="75000"/>
            </a:schemeClr>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CH"/>
          </a:p>
        </p:txBody>
      </p:sp>
      <p:sp>
        <p:nvSpPr>
          <p:cNvPr id="11" name="ZoneTexte 5"/>
          <p:cNvSpPr txBox="1">
            <a:spLocks noChangeArrowheads="1"/>
          </p:cNvSpPr>
          <p:nvPr/>
        </p:nvSpPr>
        <p:spPr bwMode="auto">
          <a:xfrm>
            <a:off x="533400" y="1962150"/>
            <a:ext cx="5943600" cy="1200329"/>
          </a:xfrm>
          <a:prstGeom prst="rect">
            <a:avLst/>
          </a:prstGeom>
          <a:noFill/>
          <a:ln w="9525">
            <a:noFill/>
            <a:miter lim="800000"/>
            <a:headEnd/>
            <a:tailEnd/>
          </a:ln>
        </p:spPr>
        <p:txBody>
          <a:bodyPr>
            <a:prstTxWarp prst="textNoShape">
              <a:avLst/>
            </a:prstTxWarp>
            <a:spAutoFit/>
          </a:bodyPr>
          <a:lstStyle/>
          <a:p>
            <a:r>
              <a:rPr lang="fr-CH" sz="3600" b="1" smtClean="0">
                <a:solidFill>
                  <a:schemeClr val="bg1"/>
                </a:solidFill>
                <a:ea typeface="Arial" charset="0"/>
                <a:cs typeface="Arial" charset="0"/>
              </a:rPr>
              <a:t>Présentation de travaux de recherche</a:t>
            </a:r>
            <a:endParaRPr lang="fr-CH" sz="3600">
              <a:solidFill>
                <a:schemeClr val="bg1"/>
              </a:solidFill>
            </a:endParaRPr>
          </a:p>
        </p:txBody>
      </p:sp>
      <p:sp>
        <p:nvSpPr>
          <p:cNvPr id="12" name="ZoneTexte 6"/>
          <p:cNvSpPr txBox="1">
            <a:spLocks noChangeArrowheads="1"/>
          </p:cNvSpPr>
          <p:nvPr/>
        </p:nvSpPr>
        <p:spPr bwMode="auto">
          <a:xfrm>
            <a:off x="533400" y="4191000"/>
            <a:ext cx="5943600" cy="923925"/>
          </a:xfrm>
          <a:prstGeom prst="rect">
            <a:avLst/>
          </a:prstGeom>
          <a:noFill/>
          <a:ln w="9525">
            <a:noFill/>
            <a:miter lim="800000"/>
            <a:headEnd/>
            <a:tailEnd/>
          </a:ln>
        </p:spPr>
        <p:txBody>
          <a:bodyPr>
            <a:prstTxWarp prst="textNoShape">
              <a:avLst/>
            </a:prstTxWarp>
            <a:spAutoFit/>
          </a:bodyPr>
          <a:lstStyle/>
          <a:p>
            <a:r>
              <a:rPr lang="fr-CH" smtClean="0">
                <a:solidFill>
                  <a:srgbClr val="FFFFFF"/>
                </a:solidFill>
                <a:ea typeface="Arial" charset="0"/>
                <a:cs typeface="Arial" charset="0"/>
              </a:rPr>
              <a:t>Chicoutimi, 6 février 2012</a:t>
            </a:r>
          </a:p>
          <a:p>
            <a:endParaRPr lang="fr-CH" smtClean="0">
              <a:solidFill>
                <a:srgbClr val="FFFFFF"/>
              </a:solidFill>
              <a:ea typeface="Arial" charset="0"/>
              <a:cs typeface="Arial" charset="0"/>
            </a:endParaRPr>
          </a:p>
          <a:p>
            <a:r>
              <a:rPr lang="fr-CH" smtClean="0">
                <a:solidFill>
                  <a:srgbClr val="FFFFFF"/>
                </a:solidFill>
                <a:ea typeface="Arial" charset="0"/>
                <a:cs typeface="Arial" charset="0"/>
              </a:rPr>
              <a:t>Christophe Gremion, Professeur HEP</a:t>
            </a:r>
            <a:endParaRPr lang="fr-CH">
              <a:solidFill>
                <a:srgbClr val="FFFFFF"/>
              </a:solidFill>
              <a:ea typeface="Arial" charset="0"/>
              <a:cs typeface="Arial" charset="0"/>
            </a:endParaRPr>
          </a:p>
        </p:txBody>
      </p:sp>
      <p:pic>
        <p:nvPicPr>
          <p:cNvPr id="13" name="Image 3" descr="entete_p1.pdf"/>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1803400"/>
          </a:xfrm>
          <a:prstGeom prst="rect">
            <a:avLst/>
          </a:prstGeom>
          <a:noFill/>
          <a:ln w="9525">
            <a:noFill/>
            <a:miter lim="800000"/>
            <a:headEnd/>
            <a:tailEnd/>
          </a:ln>
        </p:spPr>
      </p:pic>
      <p:pic>
        <p:nvPicPr>
          <p:cNvPr id="14" name="Image 13" descr="3pointblanc.pdf"/>
          <p:cNvPicPr>
            <a:picLocks noChangeAspect="1"/>
          </p:cNvPicPr>
          <p:nvPr/>
        </p:nvPicPr>
        <p:blipFill>
          <a:blip r:embed="rId3" cstate="screen">
            <a:extLst>
              <a:ext uri="{28A0092B-C50C-407E-A947-70E740481C1C}">
                <a14:useLocalDpi xmlns:a14="http://schemas.microsoft.com/office/drawing/2010/main"/>
              </a:ext>
            </a:extLst>
          </a:blip>
          <a:srcRect r="10526" b="81579"/>
          <a:stretch>
            <a:fillRect/>
          </a:stretch>
        </p:blipFill>
        <p:spPr>
          <a:xfrm>
            <a:off x="7391400" y="5943600"/>
            <a:ext cx="647700" cy="1333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10</a:t>
            </a:fld>
            <a:endParaRPr lang="fr-CH"/>
          </a:p>
        </p:txBody>
      </p:sp>
      <p:sp>
        <p:nvSpPr>
          <p:cNvPr id="5" name="Espace réservé du texte 4"/>
          <p:cNvSpPr>
            <a:spLocks noGrp="1"/>
          </p:cNvSpPr>
          <p:nvPr>
            <p:ph type="body" sz="quarter" idx="10"/>
          </p:nvPr>
        </p:nvSpPr>
        <p:spPr/>
        <p:txBody>
          <a:bodyPr/>
          <a:lstStyle/>
          <a:p>
            <a:r>
              <a:rPr lang="fr-CH" b="0" dirty="0">
                <a:solidFill>
                  <a:srgbClr val="3B62AF"/>
                </a:solidFill>
                <a:latin typeface="Arial" charset="0"/>
              </a:rPr>
              <a:t>Piste 3 : l'autoévaluation socialisée Saussez – Allal</a:t>
            </a:r>
          </a:p>
          <a:p>
            <a:endParaRPr lang="fr-CH" dirty="0" smtClean="0">
              <a:solidFill>
                <a:srgbClr val="3B62AF"/>
              </a:solidFill>
              <a:latin typeface="Arial" charset="0"/>
            </a:endParaRPr>
          </a:p>
          <a:p>
            <a:pPr>
              <a:lnSpc>
                <a:spcPct val="95000"/>
              </a:lnSpc>
              <a:spcBef>
                <a:spcPct val="0"/>
              </a:spcBef>
              <a:buFont typeface="Arial"/>
              <a:buChar char="•"/>
            </a:pPr>
            <a:r>
              <a:rPr lang="fr-CH" sz="2400" b="0" dirty="0">
                <a:solidFill>
                  <a:srgbClr val="444444"/>
                </a:solidFill>
                <a:latin typeface="Arial" charset="0"/>
              </a:rPr>
              <a:t>P</a:t>
            </a:r>
            <a:r>
              <a:rPr lang="fr-CH" sz="2400" b="0" dirty="0" smtClean="0">
                <a:solidFill>
                  <a:srgbClr val="444444"/>
                </a:solidFill>
                <a:latin typeface="Arial" charset="0"/>
              </a:rPr>
              <a:t>aradoxe entre « réussir et apprendre »</a:t>
            </a:r>
            <a:endParaRPr lang="fr-CH" sz="2400" b="0" dirty="0" smtClean="0"/>
          </a:p>
          <a:p>
            <a:pPr>
              <a:lnSpc>
                <a:spcPct val="95000"/>
              </a:lnSpc>
              <a:spcBef>
                <a:spcPct val="0"/>
              </a:spcBef>
              <a:buFont typeface="Arial"/>
              <a:buChar char="•"/>
            </a:pPr>
            <a:r>
              <a:rPr lang="fr-CH" sz="2400" b="0" dirty="0">
                <a:solidFill>
                  <a:srgbClr val="444444"/>
                </a:solidFill>
                <a:latin typeface="Arial" charset="0"/>
              </a:rPr>
              <a:t>A</a:t>
            </a:r>
            <a:r>
              <a:rPr lang="fr-CH" sz="2400" b="0" dirty="0" smtClean="0">
                <a:solidFill>
                  <a:srgbClr val="444444"/>
                </a:solidFill>
                <a:latin typeface="Arial" charset="0"/>
              </a:rPr>
              <a:t>utoévaluation souvent avec coévaluation</a:t>
            </a:r>
            <a:endParaRPr lang="fr-CH" sz="2400" b="0" dirty="0" smtClean="0"/>
          </a:p>
          <a:p>
            <a:pPr>
              <a:lnSpc>
                <a:spcPct val="95000"/>
              </a:lnSpc>
              <a:spcBef>
                <a:spcPct val="0"/>
              </a:spcBef>
              <a:buFont typeface="Arial"/>
              <a:buChar char="•"/>
            </a:pPr>
            <a:r>
              <a:rPr lang="fr-CH" sz="2400" b="0" dirty="0">
                <a:solidFill>
                  <a:srgbClr val="444444"/>
                </a:solidFill>
                <a:latin typeface="Arial" charset="0"/>
              </a:rPr>
              <a:t>R</a:t>
            </a:r>
            <a:r>
              <a:rPr lang="fr-CH" sz="2400" b="0" dirty="0" smtClean="0">
                <a:solidFill>
                  <a:srgbClr val="444444"/>
                </a:solidFill>
                <a:latin typeface="Arial" charset="0"/>
              </a:rPr>
              <a:t>ôle peu clair de l'autrui significatif</a:t>
            </a:r>
          </a:p>
          <a:p>
            <a:pPr>
              <a:lnSpc>
                <a:spcPct val="95000"/>
              </a:lnSpc>
              <a:spcBef>
                <a:spcPct val="0"/>
              </a:spcBef>
              <a:buFont typeface="Arial"/>
              <a:buChar char="•"/>
            </a:pPr>
            <a:r>
              <a:rPr lang="fr-CH" sz="2400" b="0" dirty="0" smtClean="0">
                <a:solidFill>
                  <a:srgbClr val="444444"/>
                </a:solidFill>
                <a:latin typeface="Arial" charset="0"/>
              </a:rPr>
              <a:t>Référents ne variant pas suffisamment</a:t>
            </a:r>
          </a:p>
        </p:txBody>
      </p:sp>
      <p:sp>
        <p:nvSpPr>
          <p:cNvPr id="6" name="ZoneTexte 5"/>
          <p:cNvSpPr txBox="1"/>
          <p:nvPr/>
        </p:nvSpPr>
        <p:spPr>
          <a:xfrm>
            <a:off x="7596336" y="1628800"/>
            <a:ext cx="1378496" cy="4579717"/>
          </a:xfrm>
          <a:prstGeom prst="rect">
            <a:avLst/>
          </a:prstGeom>
          <a:noFill/>
        </p:spPr>
        <p:txBody>
          <a:bodyPr wrap="square" rtlCol="0">
            <a:spAutoFit/>
          </a:bodyPr>
          <a:lstStyle/>
          <a:p>
            <a:pPr>
              <a:lnSpc>
                <a:spcPct val="95000"/>
              </a:lnSpc>
              <a:spcBef>
                <a:spcPct val="0"/>
              </a:spcBef>
            </a:pPr>
            <a:r>
              <a:rPr lang="fr-CH" b="1" dirty="0" smtClean="0">
                <a:solidFill>
                  <a:srgbClr val="444444"/>
                </a:solidFill>
                <a:latin typeface="Arial" charset="0"/>
              </a:rPr>
              <a:t>Constat 1 : peu de traces</a:t>
            </a:r>
            <a:endParaRPr lang="fr-CH" b="1" dirty="0" smtClean="0"/>
          </a:p>
          <a:p>
            <a:pPr>
              <a:lnSpc>
                <a:spcPct val="95000"/>
              </a:lnSpc>
              <a:spcBef>
                <a:spcPct val="0"/>
              </a:spcBef>
            </a:pPr>
            <a:r>
              <a:rPr lang="fr-CH" b="1" dirty="0" smtClean="0">
                <a:solidFill>
                  <a:srgbClr val="444444"/>
                </a:solidFill>
                <a:latin typeface="Arial" charset="0"/>
              </a:rPr>
              <a:t> </a:t>
            </a:r>
          </a:p>
          <a:p>
            <a:pPr>
              <a:lnSpc>
                <a:spcPct val="95000"/>
              </a:lnSpc>
              <a:spcBef>
                <a:spcPct val="0"/>
              </a:spcBef>
            </a:pPr>
            <a:endParaRPr lang="fr-CH" b="1" dirty="0" smtClean="0"/>
          </a:p>
          <a:p>
            <a:pPr>
              <a:lnSpc>
                <a:spcPct val="95000"/>
              </a:lnSpc>
              <a:spcBef>
                <a:spcPct val="0"/>
              </a:spcBef>
            </a:pPr>
            <a:endParaRPr lang="fr-CH" b="1" dirty="0" smtClean="0"/>
          </a:p>
          <a:p>
            <a:pPr>
              <a:lnSpc>
                <a:spcPct val="95000"/>
              </a:lnSpc>
              <a:spcBef>
                <a:spcPct val="0"/>
              </a:spcBef>
            </a:pPr>
            <a:r>
              <a:rPr lang="fr-CH" b="1" dirty="0" smtClean="0">
                <a:solidFill>
                  <a:srgbClr val="444444"/>
                </a:solidFill>
                <a:latin typeface="Arial" charset="0"/>
              </a:rPr>
              <a:t>Constat 2 : traces déjà connues</a:t>
            </a:r>
            <a:endParaRPr lang="fr-CH" b="1" dirty="0" smtClean="0"/>
          </a:p>
          <a:p>
            <a:pPr>
              <a:lnSpc>
                <a:spcPct val="95000"/>
              </a:lnSpc>
              <a:spcBef>
                <a:spcPct val="0"/>
              </a:spcBef>
            </a:pPr>
            <a:r>
              <a:rPr lang="fr-CH" b="1" dirty="0" smtClean="0">
                <a:solidFill>
                  <a:srgbClr val="444444"/>
                </a:solidFill>
                <a:latin typeface="Arial" charset="0"/>
              </a:rPr>
              <a:t> </a:t>
            </a:r>
          </a:p>
          <a:p>
            <a:pPr>
              <a:lnSpc>
                <a:spcPct val="95000"/>
              </a:lnSpc>
              <a:spcBef>
                <a:spcPct val="0"/>
              </a:spcBef>
            </a:pPr>
            <a:endParaRPr lang="fr-CH" b="1" dirty="0" smtClean="0">
              <a:solidFill>
                <a:srgbClr val="444444"/>
              </a:solidFill>
              <a:latin typeface="Arial" charset="0"/>
            </a:endParaRPr>
          </a:p>
          <a:p>
            <a:pPr>
              <a:lnSpc>
                <a:spcPct val="95000"/>
              </a:lnSpc>
              <a:spcBef>
                <a:spcPct val="0"/>
              </a:spcBef>
            </a:pPr>
            <a:endParaRPr lang="fr-CH" b="1" dirty="0" smtClean="0"/>
          </a:p>
          <a:p>
            <a:pPr>
              <a:lnSpc>
                <a:spcPct val="95000"/>
              </a:lnSpc>
              <a:spcBef>
                <a:spcPct val="0"/>
              </a:spcBef>
            </a:pPr>
            <a:r>
              <a:rPr lang="fr-CH" b="1" dirty="0" smtClean="0">
                <a:solidFill>
                  <a:srgbClr val="444444"/>
                </a:solidFill>
                <a:latin typeface="Arial" charset="0"/>
              </a:rPr>
              <a:t>Constat 3 : traces plus miroir que reflet</a:t>
            </a:r>
          </a:p>
          <a:p>
            <a:endParaRPr lang="fr-CH" dirty="0"/>
          </a:p>
        </p:txBody>
      </p:sp>
      <p:sp>
        <p:nvSpPr>
          <p:cNvPr id="7" name="Espace réservé de la date 6"/>
          <p:cNvSpPr>
            <a:spLocks noGrp="1"/>
          </p:cNvSpPr>
          <p:nvPr>
            <p:ph type="dt" sz="half" idx="2"/>
          </p:nvPr>
        </p:nvSpPr>
        <p:spPr/>
        <p:txBody>
          <a:bodyPr/>
          <a:lstStyle/>
          <a:p>
            <a:pPr>
              <a:defRPr/>
            </a:pPr>
            <a:r>
              <a:rPr lang="fr-CH" smtClean="0"/>
              <a:t>6 février 2012</a:t>
            </a:r>
            <a:endParaRPr lang="fr-CH"/>
          </a:p>
        </p:txBody>
      </p:sp>
      <p:sp>
        <p:nvSpPr>
          <p:cNvPr id="8" name="ZoneTexte 7"/>
          <p:cNvSpPr txBox="1"/>
          <p:nvPr/>
        </p:nvSpPr>
        <p:spPr>
          <a:xfrm>
            <a:off x="0" y="0"/>
            <a:ext cx="2653441" cy="307777"/>
          </a:xfrm>
          <a:prstGeom prst="rect">
            <a:avLst/>
          </a:prstGeom>
          <a:noFill/>
        </p:spPr>
        <p:txBody>
          <a:bodyPr wrap="square" rtlCol="0">
            <a:spAutoFit/>
          </a:bodyPr>
          <a:lstStyle/>
          <a:p>
            <a:r>
              <a:rPr lang="fr-FR" sz="1400" b="1" dirty="0">
                <a:solidFill>
                  <a:srgbClr val="BFBFBF"/>
                </a:solidFill>
              </a:rPr>
              <a:t>2</a:t>
            </a:r>
            <a:r>
              <a:rPr lang="fr-FR" sz="1400" b="1" dirty="0" smtClean="0">
                <a:solidFill>
                  <a:srgbClr val="BFBFBF"/>
                </a:solidFill>
              </a:rPr>
              <a:t>. Constats</a:t>
            </a:r>
            <a:endParaRPr lang="fr-FR" sz="1400" b="1" dirty="0">
              <a:solidFill>
                <a:srgbClr val="BFBFBF"/>
              </a:solidFill>
            </a:endParaRPr>
          </a:p>
        </p:txBody>
      </p:sp>
    </p:spTree>
    <p:extLst>
      <p:ext uri="{BB962C8B-B14F-4D97-AF65-F5344CB8AC3E}">
        <p14:creationId xmlns:p14="http://schemas.microsoft.com/office/powerpoint/2010/main" val="1281576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11</a:t>
            </a:fld>
            <a:endParaRPr lang="fr-CH"/>
          </a:p>
        </p:txBody>
      </p:sp>
      <p:sp>
        <p:nvSpPr>
          <p:cNvPr id="5" name="Espace réservé du texte 4"/>
          <p:cNvSpPr>
            <a:spLocks noGrp="1"/>
          </p:cNvSpPr>
          <p:nvPr>
            <p:ph type="body" sz="quarter" idx="10"/>
          </p:nvPr>
        </p:nvSpPr>
        <p:spPr>
          <a:xfrm>
            <a:off x="0" y="205925"/>
            <a:ext cx="6934200" cy="4906963"/>
          </a:xfrm>
        </p:spPr>
        <p:txBody>
          <a:bodyPr/>
          <a:lstStyle/>
          <a:p>
            <a:r>
              <a:rPr lang="fr-CH" b="0" dirty="0">
                <a:solidFill>
                  <a:srgbClr val="3B62AF"/>
                </a:solidFill>
                <a:latin typeface="Arial" charset="0"/>
              </a:rPr>
              <a:t>Piste 4 : 3 paradigmes de Zulauf</a:t>
            </a:r>
          </a:p>
          <a:p>
            <a:endParaRPr lang="fr-CH" dirty="0" smtClean="0">
              <a:solidFill>
                <a:srgbClr val="3B62AF"/>
              </a:solidFill>
              <a:latin typeface="Arial" charset="0"/>
            </a:endParaRPr>
          </a:p>
          <a:p>
            <a:endParaRPr lang="fr-CH" dirty="0"/>
          </a:p>
        </p:txBody>
      </p:sp>
      <p:sp>
        <p:nvSpPr>
          <p:cNvPr id="6" name="ZoneTexte 5"/>
          <p:cNvSpPr txBox="1"/>
          <p:nvPr/>
        </p:nvSpPr>
        <p:spPr>
          <a:xfrm>
            <a:off x="7596336" y="1628800"/>
            <a:ext cx="1378496" cy="4579717"/>
          </a:xfrm>
          <a:prstGeom prst="rect">
            <a:avLst/>
          </a:prstGeom>
          <a:noFill/>
        </p:spPr>
        <p:txBody>
          <a:bodyPr wrap="square" rtlCol="0">
            <a:spAutoFit/>
          </a:bodyPr>
          <a:lstStyle/>
          <a:p>
            <a:pPr>
              <a:lnSpc>
                <a:spcPct val="95000"/>
              </a:lnSpc>
              <a:spcBef>
                <a:spcPct val="0"/>
              </a:spcBef>
            </a:pPr>
            <a:r>
              <a:rPr lang="fr-CH" b="1" dirty="0" smtClean="0">
                <a:solidFill>
                  <a:srgbClr val="444444"/>
                </a:solidFill>
                <a:latin typeface="Arial" charset="0"/>
              </a:rPr>
              <a:t>Constat 1 : peu de traces</a:t>
            </a:r>
            <a:endParaRPr lang="fr-CH" b="1" dirty="0" smtClean="0"/>
          </a:p>
          <a:p>
            <a:pPr>
              <a:lnSpc>
                <a:spcPct val="95000"/>
              </a:lnSpc>
              <a:spcBef>
                <a:spcPct val="0"/>
              </a:spcBef>
            </a:pPr>
            <a:r>
              <a:rPr lang="fr-CH" b="1" dirty="0" smtClean="0">
                <a:solidFill>
                  <a:srgbClr val="444444"/>
                </a:solidFill>
                <a:latin typeface="Arial" charset="0"/>
              </a:rPr>
              <a:t> </a:t>
            </a:r>
          </a:p>
          <a:p>
            <a:pPr>
              <a:lnSpc>
                <a:spcPct val="95000"/>
              </a:lnSpc>
              <a:spcBef>
                <a:spcPct val="0"/>
              </a:spcBef>
            </a:pPr>
            <a:endParaRPr lang="fr-CH" b="1" dirty="0" smtClean="0"/>
          </a:p>
          <a:p>
            <a:pPr>
              <a:lnSpc>
                <a:spcPct val="95000"/>
              </a:lnSpc>
              <a:spcBef>
                <a:spcPct val="0"/>
              </a:spcBef>
            </a:pPr>
            <a:endParaRPr lang="fr-CH" b="1" dirty="0" smtClean="0"/>
          </a:p>
          <a:p>
            <a:pPr>
              <a:lnSpc>
                <a:spcPct val="95000"/>
              </a:lnSpc>
              <a:spcBef>
                <a:spcPct val="0"/>
              </a:spcBef>
            </a:pPr>
            <a:r>
              <a:rPr lang="fr-CH" b="1" dirty="0" smtClean="0">
                <a:solidFill>
                  <a:srgbClr val="444444"/>
                </a:solidFill>
                <a:latin typeface="Arial" charset="0"/>
              </a:rPr>
              <a:t>Constat 2 : traces déjà connues</a:t>
            </a:r>
            <a:endParaRPr lang="fr-CH" b="1" dirty="0" smtClean="0"/>
          </a:p>
          <a:p>
            <a:pPr>
              <a:lnSpc>
                <a:spcPct val="95000"/>
              </a:lnSpc>
              <a:spcBef>
                <a:spcPct val="0"/>
              </a:spcBef>
            </a:pPr>
            <a:r>
              <a:rPr lang="fr-CH" b="1" dirty="0" smtClean="0">
                <a:solidFill>
                  <a:srgbClr val="444444"/>
                </a:solidFill>
                <a:latin typeface="Arial" charset="0"/>
              </a:rPr>
              <a:t> </a:t>
            </a:r>
          </a:p>
          <a:p>
            <a:pPr>
              <a:lnSpc>
                <a:spcPct val="95000"/>
              </a:lnSpc>
              <a:spcBef>
                <a:spcPct val="0"/>
              </a:spcBef>
            </a:pPr>
            <a:endParaRPr lang="fr-CH" b="1" dirty="0" smtClean="0">
              <a:solidFill>
                <a:srgbClr val="444444"/>
              </a:solidFill>
              <a:latin typeface="Arial" charset="0"/>
            </a:endParaRPr>
          </a:p>
          <a:p>
            <a:pPr>
              <a:lnSpc>
                <a:spcPct val="95000"/>
              </a:lnSpc>
              <a:spcBef>
                <a:spcPct val="0"/>
              </a:spcBef>
            </a:pPr>
            <a:endParaRPr lang="fr-CH" b="1" dirty="0" smtClean="0"/>
          </a:p>
          <a:p>
            <a:pPr>
              <a:lnSpc>
                <a:spcPct val="95000"/>
              </a:lnSpc>
              <a:spcBef>
                <a:spcPct val="0"/>
              </a:spcBef>
            </a:pPr>
            <a:r>
              <a:rPr lang="fr-CH" b="1" dirty="0" smtClean="0">
                <a:solidFill>
                  <a:srgbClr val="444444"/>
                </a:solidFill>
                <a:latin typeface="Arial" charset="0"/>
              </a:rPr>
              <a:t>Constat 3 : traces plus miroir que reflet</a:t>
            </a:r>
          </a:p>
          <a:p>
            <a:endParaRPr lang="fr-CH" dirty="0"/>
          </a:p>
        </p:txBody>
      </p:sp>
      <p:sp>
        <p:nvSpPr>
          <p:cNvPr id="7" name="Espace réservé de la date 6"/>
          <p:cNvSpPr>
            <a:spLocks noGrp="1"/>
          </p:cNvSpPr>
          <p:nvPr>
            <p:ph type="dt" sz="half" idx="2"/>
          </p:nvPr>
        </p:nvSpPr>
        <p:spPr/>
        <p:txBody>
          <a:bodyPr/>
          <a:lstStyle/>
          <a:p>
            <a:pPr>
              <a:defRPr/>
            </a:pPr>
            <a:r>
              <a:rPr lang="fr-CH" smtClean="0"/>
              <a:t>6 février 2012</a:t>
            </a:r>
            <a:endParaRPr lang="fr-CH"/>
          </a:p>
        </p:txBody>
      </p:sp>
      <p:pic>
        <p:nvPicPr>
          <p:cNvPr id="8" name="Image 7" descr="Capture d’écran 2012-01-30 à 13.12.57.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63688" y="764704"/>
            <a:ext cx="3659383" cy="2644280"/>
          </a:xfrm>
          <a:prstGeom prst="rect">
            <a:avLst/>
          </a:prstGeom>
        </p:spPr>
      </p:pic>
      <p:pic>
        <p:nvPicPr>
          <p:cNvPr id="9" name="Image 8" descr="Capture d’écran 2012-01-30 à 13.12.4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35" y="3568942"/>
            <a:ext cx="3202821" cy="2676042"/>
          </a:xfrm>
          <a:prstGeom prst="rect">
            <a:avLst/>
          </a:prstGeom>
        </p:spPr>
      </p:pic>
      <p:pic>
        <p:nvPicPr>
          <p:cNvPr id="10" name="Image 9" descr="Capture d’écran 2012-01-30 à 13.12.25.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19872" y="3385772"/>
            <a:ext cx="3923928" cy="2903707"/>
          </a:xfrm>
          <a:prstGeom prst="rect">
            <a:avLst/>
          </a:prstGeom>
        </p:spPr>
      </p:pic>
      <p:sp>
        <p:nvSpPr>
          <p:cNvPr id="11" name="ZoneTexte 10"/>
          <p:cNvSpPr txBox="1"/>
          <p:nvPr/>
        </p:nvSpPr>
        <p:spPr>
          <a:xfrm>
            <a:off x="0" y="0"/>
            <a:ext cx="2653441" cy="307777"/>
          </a:xfrm>
          <a:prstGeom prst="rect">
            <a:avLst/>
          </a:prstGeom>
          <a:noFill/>
        </p:spPr>
        <p:txBody>
          <a:bodyPr wrap="square" rtlCol="0">
            <a:spAutoFit/>
          </a:bodyPr>
          <a:lstStyle/>
          <a:p>
            <a:r>
              <a:rPr lang="fr-FR" sz="1400" b="1" dirty="0">
                <a:solidFill>
                  <a:srgbClr val="BFBFBF"/>
                </a:solidFill>
              </a:rPr>
              <a:t>2</a:t>
            </a:r>
            <a:r>
              <a:rPr lang="fr-FR" sz="1400" b="1" dirty="0" smtClean="0">
                <a:solidFill>
                  <a:srgbClr val="BFBFBF"/>
                </a:solidFill>
              </a:rPr>
              <a:t>. Constats</a:t>
            </a:r>
            <a:endParaRPr lang="fr-FR" sz="1400" b="1" dirty="0">
              <a:solidFill>
                <a:srgbClr val="BFBFB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p:txBody>
          <a:bodyPr/>
          <a:lstStyle/>
          <a:p>
            <a:pPr>
              <a:defRPr/>
            </a:pPr>
            <a:r>
              <a:rPr lang="fr-CH" smtClean="0"/>
              <a:t>6 février 2012</a:t>
            </a:r>
            <a:endParaRPr lang="fr-FR" dirty="0"/>
          </a:p>
        </p:txBody>
      </p:sp>
      <p:sp>
        <p:nvSpPr>
          <p:cNvPr id="3" name="Espace réservé du pied de page 2"/>
          <p:cNvSpPr>
            <a:spLocks noGrp="1"/>
          </p:cNvSpPr>
          <p:nvPr>
            <p:ph type="ftr" sz="quarter" idx="3"/>
          </p:nvPr>
        </p:nvSpPr>
        <p:spPr/>
        <p:txBody>
          <a:bodyPr/>
          <a:lstStyle/>
          <a:p>
            <a:pPr>
              <a:defRPr/>
            </a:pPr>
            <a:r>
              <a:rPr lang="fr-FR" smtClean="0"/>
              <a:t>Conférence Chicoutimi</a:t>
            </a:r>
            <a:endParaRPr lang="fr-FR"/>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FR" smtClean="0"/>
              <a:pPr>
                <a:defRPr/>
              </a:pPr>
              <a:t>12</a:t>
            </a:fld>
            <a:endParaRPr lang="fr-FR"/>
          </a:p>
        </p:txBody>
      </p:sp>
      <p:sp>
        <p:nvSpPr>
          <p:cNvPr id="5" name="Espace réservé du texte 4"/>
          <p:cNvSpPr>
            <a:spLocks noGrp="1"/>
          </p:cNvSpPr>
          <p:nvPr>
            <p:ph type="body" sz="quarter" idx="10"/>
          </p:nvPr>
        </p:nvSpPr>
        <p:spPr>
          <a:xfrm>
            <a:off x="304800" y="404664"/>
            <a:ext cx="6934200" cy="5721499"/>
          </a:xfrm>
        </p:spPr>
        <p:txBody>
          <a:bodyPr/>
          <a:lstStyle/>
          <a:p>
            <a:r>
              <a:rPr lang="fr-FR" b="0" dirty="0">
                <a:solidFill>
                  <a:srgbClr val="3B62AF"/>
                </a:solidFill>
                <a:latin typeface="Arial" charset="0"/>
              </a:rPr>
              <a:t>Résumé des pistes première partie :</a:t>
            </a:r>
          </a:p>
          <a:p>
            <a:endParaRPr lang="fr-FR" sz="2800" dirty="0" smtClean="0"/>
          </a:p>
          <a:p>
            <a:pPr marL="457200" indent="-457200">
              <a:buFont typeface="Arial"/>
              <a:buChar char="•"/>
            </a:pPr>
            <a:r>
              <a:rPr lang="fr-FR" sz="2000" b="0" dirty="0" smtClean="0">
                <a:solidFill>
                  <a:schemeClr val="tx1"/>
                </a:solidFill>
              </a:rPr>
              <a:t>Donner une moindre place à la RS</a:t>
            </a:r>
          </a:p>
          <a:p>
            <a:pPr marL="457200" indent="-457200">
              <a:buFont typeface="Arial"/>
              <a:buChar char="•"/>
            </a:pPr>
            <a:r>
              <a:rPr lang="fr-FR" sz="2000" b="0" dirty="0" smtClean="0">
                <a:solidFill>
                  <a:schemeClr val="tx1"/>
                </a:solidFill>
              </a:rPr>
              <a:t>Varier les RS et les S</a:t>
            </a:r>
          </a:p>
          <a:p>
            <a:pPr marL="457200" indent="-457200">
              <a:buFont typeface="Arial"/>
              <a:buChar char="•"/>
            </a:pPr>
            <a:r>
              <a:rPr lang="fr-FR" sz="2000" b="0" dirty="0" smtClean="0">
                <a:solidFill>
                  <a:schemeClr val="tx1"/>
                </a:solidFill>
              </a:rPr>
              <a:t>Rester centré sur la pratique du futur enseignant</a:t>
            </a:r>
          </a:p>
          <a:p>
            <a:pPr marL="457200" indent="-457200">
              <a:buFont typeface="Arial"/>
              <a:buChar char="•"/>
            </a:pPr>
            <a:r>
              <a:rPr lang="fr-FR" sz="2000" b="0" dirty="0">
                <a:solidFill>
                  <a:schemeClr val="tx1"/>
                </a:solidFill>
              </a:rPr>
              <a:t>D</a:t>
            </a:r>
            <a:r>
              <a:rPr lang="fr-FR" sz="2000" b="0" dirty="0" smtClean="0">
                <a:solidFill>
                  <a:schemeClr val="tx1"/>
                </a:solidFill>
              </a:rPr>
              <a:t>iminuer l’importance de l’autrui significatif en menant des entretiens de coaching pour augmenter le reflet et des entretiens réflexifs pour favoriser l’interprétation</a:t>
            </a:r>
          </a:p>
          <a:p>
            <a:pPr marL="457200" indent="-457200">
              <a:buFont typeface="Arial"/>
              <a:buChar char="•"/>
            </a:pPr>
            <a:r>
              <a:rPr lang="fr-FR" sz="2000" b="0" dirty="0" smtClean="0">
                <a:solidFill>
                  <a:schemeClr val="tx1"/>
                </a:solidFill>
              </a:rPr>
              <a:t>Favoriser l’apprentissage à la réussite</a:t>
            </a:r>
          </a:p>
          <a:p>
            <a:pPr marL="457200" indent="-457200">
              <a:buFont typeface="Arial"/>
              <a:buChar char="•"/>
            </a:pPr>
            <a:r>
              <a:rPr lang="fr-FR" sz="2000" b="0" dirty="0" smtClean="0">
                <a:solidFill>
                  <a:schemeClr val="tx1"/>
                </a:solidFill>
              </a:rPr>
              <a:t>Eviter la </a:t>
            </a:r>
            <a:r>
              <a:rPr lang="fr-FR" sz="2000" b="0" dirty="0" err="1" smtClean="0">
                <a:solidFill>
                  <a:schemeClr val="tx1"/>
                </a:solidFill>
              </a:rPr>
              <a:t>coévaluation</a:t>
            </a:r>
            <a:r>
              <a:rPr lang="fr-FR" sz="2000" b="0" dirty="0" smtClean="0">
                <a:solidFill>
                  <a:schemeClr val="tx1"/>
                </a:solidFill>
              </a:rPr>
              <a:t> systématique</a:t>
            </a:r>
          </a:p>
          <a:p>
            <a:pPr marL="457200" indent="-457200">
              <a:buFont typeface="Arial"/>
              <a:buChar char="•"/>
            </a:pPr>
            <a:r>
              <a:rPr lang="fr-FR" sz="2000" b="0" dirty="0" smtClean="0">
                <a:solidFill>
                  <a:schemeClr val="tx1"/>
                </a:solidFill>
              </a:rPr>
              <a:t>Rester centré sur l’acte d’enseigner et non sur l’étudiant</a:t>
            </a:r>
          </a:p>
          <a:p>
            <a:pPr marL="457200" indent="-457200">
              <a:buFont typeface="Arial"/>
              <a:buChar char="•"/>
            </a:pPr>
            <a:r>
              <a:rPr lang="fr-FR" sz="2000" b="0" dirty="0" smtClean="0">
                <a:solidFill>
                  <a:schemeClr val="tx1"/>
                </a:solidFill>
              </a:rPr>
              <a:t>Travailler en collaboration entre étudiant, maître de stage et mentor</a:t>
            </a:r>
            <a:endParaRPr lang="fr-FR" sz="2000" b="0" dirty="0">
              <a:solidFill>
                <a:schemeClr val="tx1"/>
              </a:solidFill>
            </a:endParaRPr>
          </a:p>
        </p:txBody>
      </p:sp>
      <p:sp>
        <p:nvSpPr>
          <p:cNvPr id="6" name="ZoneTexte 5"/>
          <p:cNvSpPr txBox="1"/>
          <p:nvPr/>
        </p:nvSpPr>
        <p:spPr>
          <a:xfrm>
            <a:off x="7596336" y="1628800"/>
            <a:ext cx="1378496" cy="4579717"/>
          </a:xfrm>
          <a:prstGeom prst="rect">
            <a:avLst/>
          </a:prstGeom>
          <a:noFill/>
        </p:spPr>
        <p:txBody>
          <a:bodyPr wrap="square" rtlCol="0">
            <a:spAutoFit/>
          </a:bodyPr>
          <a:lstStyle/>
          <a:p>
            <a:pPr>
              <a:lnSpc>
                <a:spcPct val="95000"/>
              </a:lnSpc>
              <a:spcBef>
                <a:spcPct val="0"/>
              </a:spcBef>
            </a:pPr>
            <a:r>
              <a:rPr lang="fr-CH" b="1" dirty="0" smtClean="0">
                <a:solidFill>
                  <a:srgbClr val="444444"/>
                </a:solidFill>
                <a:latin typeface="Arial" charset="0"/>
              </a:rPr>
              <a:t>Constat 1 : peu de traces</a:t>
            </a:r>
            <a:endParaRPr lang="fr-CH" b="1" dirty="0" smtClean="0"/>
          </a:p>
          <a:p>
            <a:pPr>
              <a:lnSpc>
                <a:spcPct val="95000"/>
              </a:lnSpc>
              <a:spcBef>
                <a:spcPct val="0"/>
              </a:spcBef>
            </a:pPr>
            <a:r>
              <a:rPr lang="fr-CH" b="1" dirty="0" smtClean="0">
                <a:solidFill>
                  <a:srgbClr val="444444"/>
                </a:solidFill>
                <a:latin typeface="Arial" charset="0"/>
              </a:rPr>
              <a:t> </a:t>
            </a:r>
          </a:p>
          <a:p>
            <a:pPr>
              <a:lnSpc>
                <a:spcPct val="95000"/>
              </a:lnSpc>
              <a:spcBef>
                <a:spcPct val="0"/>
              </a:spcBef>
            </a:pPr>
            <a:endParaRPr lang="fr-CH" b="1" dirty="0" smtClean="0"/>
          </a:p>
          <a:p>
            <a:pPr>
              <a:lnSpc>
                <a:spcPct val="95000"/>
              </a:lnSpc>
              <a:spcBef>
                <a:spcPct val="0"/>
              </a:spcBef>
            </a:pPr>
            <a:endParaRPr lang="fr-CH" b="1" dirty="0" smtClean="0"/>
          </a:p>
          <a:p>
            <a:pPr>
              <a:lnSpc>
                <a:spcPct val="95000"/>
              </a:lnSpc>
              <a:spcBef>
                <a:spcPct val="0"/>
              </a:spcBef>
            </a:pPr>
            <a:r>
              <a:rPr lang="fr-CH" b="1" dirty="0" smtClean="0">
                <a:solidFill>
                  <a:srgbClr val="444444"/>
                </a:solidFill>
                <a:latin typeface="Arial" charset="0"/>
              </a:rPr>
              <a:t>Constat 2 : traces déjà connues</a:t>
            </a:r>
            <a:endParaRPr lang="fr-CH" b="1" dirty="0" smtClean="0"/>
          </a:p>
          <a:p>
            <a:pPr>
              <a:lnSpc>
                <a:spcPct val="95000"/>
              </a:lnSpc>
              <a:spcBef>
                <a:spcPct val="0"/>
              </a:spcBef>
            </a:pPr>
            <a:r>
              <a:rPr lang="fr-CH" b="1" dirty="0" smtClean="0">
                <a:solidFill>
                  <a:srgbClr val="444444"/>
                </a:solidFill>
                <a:latin typeface="Arial" charset="0"/>
              </a:rPr>
              <a:t> </a:t>
            </a:r>
          </a:p>
          <a:p>
            <a:pPr>
              <a:lnSpc>
                <a:spcPct val="95000"/>
              </a:lnSpc>
              <a:spcBef>
                <a:spcPct val="0"/>
              </a:spcBef>
            </a:pPr>
            <a:endParaRPr lang="fr-CH" b="1" dirty="0" smtClean="0">
              <a:solidFill>
                <a:srgbClr val="444444"/>
              </a:solidFill>
              <a:latin typeface="Arial" charset="0"/>
            </a:endParaRPr>
          </a:p>
          <a:p>
            <a:pPr>
              <a:lnSpc>
                <a:spcPct val="95000"/>
              </a:lnSpc>
              <a:spcBef>
                <a:spcPct val="0"/>
              </a:spcBef>
            </a:pPr>
            <a:endParaRPr lang="fr-CH" b="1" dirty="0" smtClean="0"/>
          </a:p>
          <a:p>
            <a:pPr>
              <a:lnSpc>
                <a:spcPct val="95000"/>
              </a:lnSpc>
              <a:spcBef>
                <a:spcPct val="0"/>
              </a:spcBef>
            </a:pPr>
            <a:r>
              <a:rPr lang="fr-CH" b="1" dirty="0" smtClean="0">
                <a:solidFill>
                  <a:srgbClr val="444444"/>
                </a:solidFill>
                <a:latin typeface="Arial" charset="0"/>
              </a:rPr>
              <a:t>Constat 3 : traces plus miroir que reflet</a:t>
            </a:r>
          </a:p>
          <a:p>
            <a:endParaRPr lang="fr-CH" dirty="0"/>
          </a:p>
        </p:txBody>
      </p:sp>
      <p:sp>
        <p:nvSpPr>
          <p:cNvPr id="7" name="ZoneTexte 6"/>
          <p:cNvSpPr txBox="1"/>
          <p:nvPr/>
        </p:nvSpPr>
        <p:spPr>
          <a:xfrm>
            <a:off x="0" y="0"/>
            <a:ext cx="2653441" cy="307777"/>
          </a:xfrm>
          <a:prstGeom prst="rect">
            <a:avLst/>
          </a:prstGeom>
          <a:noFill/>
        </p:spPr>
        <p:txBody>
          <a:bodyPr wrap="square" rtlCol="0">
            <a:spAutoFit/>
          </a:bodyPr>
          <a:lstStyle/>
          <a:p>
            <a:r>
              <a:rPr lang="fr-FR" sz="1400" b="1" dirty="0">
                <a:solidFill>
                  <a:srgbClr val="BFBFBF"/>
                </a:solidFill>
              </a:rPr>
              <a:t>2</a:t>
            </a:r>
            <a:r>
              <a:rPr lang="fr-FR" sz="1400" b="1" dirty="0" smtClean="0">
                <a:solidFill>
                  <a:srgbClr val="BFBFBF"/>
                </a:solidFill>
              </a:rPr>
              <a:t>. Constats</a:t>
            </a:r>
            <a:endParaRPr lang="fr-FR" sz="1400" b="1" dirty="0">
              <a:solidFill>
                <a:srgbClr val="BFBFBF"/>
              </a:solidFill>
            </a:endParaRPr>
          </a:p>
        </p:txBody>
      </p:sp>
    </p:spTree>
    <p:extLst>
      <p:ext uri="{BB962C8B-B14F-4D97-AF65-F5344CB8AC3E}">
        <p14:creationId xmlns:p14="http://schemas.microsoft.com/office/powerpoint/2010/main" val="9700933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blinds(horizontal)">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blinds(horizontal)">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blinds(horizontal)">
                                      <p:cBhvr>
                                        <p:cTn id="42" dur="500"/>
                                        <p:tgtEl>
                                          <p:spTgt spid="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animEffect transition="in" filter="blinds(horizontal)">
                                      <p:cBhvr>
                                        <p:cTn id="4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13</a:t>
            </a:fld>
            <a:endParaRPr lang="fr-CH"/>
          </a:p>
        </p:txBody>
      </p:sp>
      <p:sp>
        <p:nvSpPr>
          <p:cNvPr id="5" name="Espace réservé du texte 4"/>
          <p:cNvSpPr>
            <a:spLocks noGrp="1"/>
          </p:cNvSpPr>
          <p:nvPr>
            <p:ph type="body" sz="quarter" idx="10"/>
          </p:nvPr>
        </p:nvSpPr>
        <p:spPr>
          <a:xfrm>
            <a:off x="304800" y="548680"/>
            <a:ext cx="6934200" cy="4906963"/>
          </a:xfrm>
        </p:spPr>
        <p:txBody>
          <a:bodyPr/>
          <a:lstStyle/>
          <a:p>
            <a:r>
              <a:rPr lang="fr-CH" b="0" dirty="0">
                <a:solidFill>
                  <a:srgbClr val="3B62AF"/>
                </a:solidFill>
                <a:latin typeface="Arial" charset="0"/>
              </a:rPr>
              <a:t>Pistes de </a:t>
            </a:r>
            <a:r>
              <a:rPr lang="fr-CH" b="0" dirty="0" smtClean="0">
                <a:solidFill>
                  <a:srgbClr val="3B62AF"/>
                </a:solidFill>
                <a:latin typeface="Arial" charset="0"/>
              </a:rPr>
              <a:t>recherche</a:t>
            </a:r>
            <a:endParaRPr lang="fr-CH" b="0" dirty="0">
              <a:solidFill>
                <a:srgbClr val="3B62AF"/>
              </a:solidFill>
              <a:latin typeface="Arial" charset="0"/>
            </a:endParaRPr>
          </a:p>
          <a:p>
            <a:endParaRPr lang="fr-CH" b="0" dirty="0">
              <a:solidFill>
                <a:srgbClr val="3B62AF"/>
              </a:solidFill>
              <a:latin typeface="Arial" charset="0"/>
            </a:endParaRPr>
          </a:p>
          <a:p>
            <a:pPr>
              <a:lnSpc>
                <a:spcPct val="95000"/>
              </a:lnSpc>
            </a:pPr>
            <a:r>
              <a:rPr lang="fr-CH" sz="2000" dirty="0" smtClean="0">
                <a:solidFill>
                  <a:schemeClr val="tx1"/>
                </a:solidFill>
                <a:latin typeface="Arial" charset="0"/>
              </a:rPr>
              <a:t>Influence de l'autoévaluation et de l'accompagnement sur la réflexivité :</a:t>
            </a:r>
            <a:endParaRPr lang="fr-CH" sz="2400" dirty="0" smtClean="0">
              <a:solidFill>
                <a:schemeClr val="tx1"/>
              </a:solidFill>
            </a:endParaRPr>
          </a:p>
          <a:p>
            <a:pPr lvl="1">
              <a:lnSpc>
                <a:spcPct val="95000"/>
              </a:lnSpc>
              <a:buClr>
                <a:srgbClr val="444444"/>
              </a:buClr>
              <a:buFontTx/>
              <a:buChar char="•"/>
            </a:pPr>
            <a:r>
              <a:rPr lang="fr-CH" sz="2000" dirty="0" smtClean="0">
                <a:latin typeface="Arial" charset="0"/>
              </a:rPr>
              <a:t>Méthodologie : </a:t>
            </a:r>
            <a:endParaRPr lang="fr-CH" sz="1800" dirty="0" smtClean="0"/>
          </a:p>
          <a:p>
            <a:pPr lvl="2">
              <a:lnSpc>
                <a:spcPct val="95000"/>
              </a:lnSpc>
              <a:buClr>
                <a:srgbClr val="444444"/>
              </a:buClr>
              <a:buSzPct val="80000"/>
              <a:buFont typeface="Courier New" charset="0"/>
              <a:buChar char="o"/>
            </a:pPr>
            <a:r>
              <a:rPr lang="fr-CH" dirty="0" smtClean="0">
                <a:solidFill>
                  <a:schemeClr val="tx1"/>
                </a:solidFill>
                <a:latin typeface="Arial" charset="0"/>
              </a:rPr>
              <a:t>3 groupes - outil ANPUC </a:t>
            </a:r>
            <a:endParaRPr lang="fr-CH" sz="1600" dirty="0" smtClean="0">
              <a:solidFill>
                <a:schemeClr val="tx1"/>
              </a:solidFill>
            </a:endParaRPr>
          </a:p>
          <a:p>
            <a:pPr lvl="2">
              <a:lnSpc>
                <a:spcPct val="95000"/>
              </a:lnSpc>
              <a:buClr>
                <a:srgbClr val="444444"/>
              </a:buClr>
              <a:buSzPct val="80000"/>
              <a:buFont typeface="Courier New" charset="0"/>
              <a:buChar char="o"/>
            </a:pPr>
            <a:r>
              <a:rPr lang="fr-CH" dirty="0" smtClean="0">
                <a:solidFill>
                  <a:schemeClr val="tx1"/>
                </a:solidFill>
                <a:latin typeface="Arial" charset="0"/>
              </a:rPr>
              <a:t>mesure par cartographie des textes (seuils de réflexivité)</a:t>
            </a:r>
            <a:endParaRPr lang="fr-CH" sz="1600" dirty="0" smtClean="0">
              <a:solidFill>
                <a:schemeClr val="tx1"/>
              </a:solidFill>
            </a:endParaRPr>
          </a:p>
          <a:p>
            <a:pPr lvl="1">
              <a:lnSpc>
                <a:spcPct val="95000"/>
              </a:lnSpc>
              <a:buClr>
                <a:srgbClr val="444444"/>
              </a:buClr>
              <a:buFontTx/>
              <a:buChar char="•"/>
            </a:pPr>
            <a:r>
              <a:rPr lang="fr-CH" sz="2000" dirty="0" smtClean="0">
                <a:latin typeface="Arial" charset="0"/>
              </a:rPr>
              <a:t>Résultats – effets</a:t>
            </a:r>
            <a:endParaRPr lang="fr-CH" sz="1800" dirty="0" smtClean="0"/>
          </a:p>
          <a:p>
            <a:pPr lvl="2">
              <a:lnSpc>
                <a:spcPct val="95000"/>
              </a:lnSpc>
              <a:buClr>
                <a:srgbClr val="444444"/>
              </a:buClr>
              <a:buSzPct val="80000"/>
              <a:buFont typeface="Courier New" charset="0"/>
              <a:buChar char="o"/>
            </a:pPr>
            <a:r>
              <a:rPr lang="fr-CH" dirty="0" smtClean="0">
                <a:solidFill>
                  <a:schemeClr val="tx1"/>
                </a:solidFill>
                <a:latin typeface="Arial" charset="0"/>
              </a:rPr>
              <a:t>autoévaluation</a:t>
            </a:r>
            <a:endParaRPr lang="fr-CH" sz="1600" dirty="0" smtClean="0">
              <a:solidFill>
                <a:schemeClr val="tx1"/>
              </a:solidFill>
            </a:endParaRPr>
          </a:p>
          <a:p>
            <a:pPr lvl="2">
              <a:lnSpc>
                <a:spcPct val="95000"/>
              </a:lnSpc>
              <a:buClr>
                <a:srgbClr val="444444"/>
              </a:buClr>
              <a:buSzPct val="80000"/>
              <a:buFont typeface="Courier New" charset="0"/>
              <a:buChar char="o"/>
            </a:pPr>
            <a:r>
              <a:rPr lang="fr-CH" dirty="0" smtClean="0">
                <a:solidFill>
                  <a:schemeClr val="tx1"/>
                </a:solidFill>
                <a:latin typeface="Arial" charset="0"/>
              </a:rPr>
              <a:t>posture du mentor</a:t>
            </a:r>
            <a:endParaRPr lang="fr-CH" sz="1600" dirty="0" smtClean="0">
              <a:solidFill>
                <a:schemeClr val="tx1"/>
              </a:solidFill>
            </a:endParaRPr>
          </a:p>
          <a:p>
            <a:pPr lvl="2">
              <a:lnSpc>
                <a:spcPct val="95000"/>
              </a:lnSpc>
              <a:buClr>
                <a:srgbClr val="444444"/>
              </a:buClr>
              <a:buSzPct val="80000"/>
              <a:buFont typeface="Courier New" charset="0"/>
              <a:buChar char="o"/>
            </a:pPr>
            <a:r>
              <a:rPr lang="fr-CH" dirty="0" smtClean="0">
                <a:solidFill>
                  <a:schemeClr val="tx1"/>
                </a:solidFill>
                <a:latin typeface="Arial" charset="0"/>
              </a:rPr>
              <a:t>types d'entretien</a:t>
            </a:r>
          </a:p>
          <a:p>
            <a:pPr lvl="2">
              <a:lnSpc>
                <a:spcPct val="95000"/>
              </a:lnSpc>
              <a:buClr>
                <a:srgbClr val="444444"/>
              </a:buClr>
              <a:buSzPct val="80000"/>
              <a:buFont typeface="Courier New" charset="0"/>
              <a:buChar char="o"/>
            </a:pPr>
            <a:r>
              <a:rPr lang="fr-CH" dirty="0" smtClean="0">
                <a:solidFill>
                  <a:schemeClr val="tx1"/>
                </a:solidFill>
                <a:latin typeface="Arial" charset="0"/>
              </a:rPr>
              <a:t>nature </a:t>
            </a:r>
            <a:r>
              <a:rPr lang="fr-CH" dirty="0">
                <a:solidFill>
                  <a:schemeClr val="tx1"/>
                </a:solidFill>
                <a:latin typeface="Arial" charset="0"/>
              </a:rPr>
              <a:t>des textes demandés</a:t>
            </a:r>
          </a:p>
          <a:p>
            <a:pPr lvl="2">
              <a:lnSpc>
                <a:spcPct val="95000"/>
              </a:lnSpc>
              <a:buClr>
                <a:srgbClr val="444444"/>
              </a:buClr>
              <a:buSzPct val="80000"/>
              <a:buFont typeface="Courier New" charset="0"/>
              <a:buChar char="o"/>
            </a:pPr>
            <a:r>
              <a:rPr lang="fr-CH" i="1" dirty="0" smtClean="0">
                <a:solidFill>
                  <a:srgbClr val="3366FF"/>
                </a:solidFill>
                <a:latin typeface="Arial" charset="0"/>
              </a:rPr>
              <a:t>en </a:t>
            </a:r>
            <a:r>
              <a:rPr lang="fr-CH" i="1" dirty="0">
                <a:solidFill>
                  <a:srgbClr val="3366FF"/>
                </a:solidFill>
                <a:latin typeface="Arial" charset="0"/>
              </a:rPr>
              <a:t>cours,  </a:t>
            </a:r>
            <a:r>
              <a:rPr lang="fr-CH" i="1" dirty="0" smtClean="0">
                <a:solidFill>
                  <a:srgbClr val="3366FF"/>
                </a:solidFill>
                <a:latin typeface="Arial" charset="0"/>
              </a:rPr>
              <a:t>récolte de traces par utilisation </a:t>
            </a:r>
            <a:r>
              <a:rPr lang="fr-CH" i="1" dirty="0">
                <a:solidFill>
                  <a:srgbClr val="3366FF"/>
                </a:solidFill>
                <a:latin typeface="Arial" charset="0"/>
              </a:rPr>
              <a:t>d</a:t>
            </a:r>
            <a:r>
              <a:rPr lang="fr-CH" altLang="ja-JP" i="1" dirty="0">
                <a:solidFill>
                  <a:srgbClr val="3366FF"/>
                </a:solidFill>
                <a:latin typeface="Arial" charset="0"/>
              </a:rPr>
              <a:t>’</a:t>
            </a:r>
            <a:r>
              <a:rPr lang="fr-CH" i="1" dirty="0">
                <a:solidFill>
                  <a:srgbClr val="3366FF"/>
                </a:solidFill>
                <a:latin typeface="Arial" charset="0"/>
              </a:rPr>
              <a:t>un </a:t>
            </a:r>
            <a:r>
              <a:rPr lang="fr-CH" i="1" dirty="0" smtClean="0">
                <a:solidFill>
                  <a:srgbClr val="3366FF"/>
                </a:solidFill>
                <a:latin typeface="Arial" charset="0"/>
              </a:rPr>
              <a:t>gestionnaire de tâches - e</a:t>
            </a:r>
            <a:r>
              <a:rPr lang="fr-CH" i="1" dirty="0">
                <a:solidFill>
                  <a:srgbClr val="3366FF"/>
                </a:solidFill>
                <a:latin typeface="Arial" charset="0"/>
              </a:rPr>
              <a:t>-portfolio... </a:t>
            </a:r>
          </a:p>
          <a:p>
            <a:endParaRPr lang="fr-CH" dirty="0"/>
          </a:p>
        </p:txBody>
      </p:sp>
      <p:sp>
        <p:nvSpPr>
          <p:cNvPr id="6" name="Espace réservé de la date 5"/>
          <p:cNvSpPr>
            <a:spLocks noGrp="1"/>
          </p:cNvSpPr>
          <p:nvPr>
            <p:ph type="dt" sz="half" idx="2"/>
          </p:nvPr>
        </p:nvSpPr>
        <p:spPr/>
        <p:txBody>
          <a:bodyPr/>
          <a:lstStyle/>
          <a:p>
            <a:pPr>
              <a:defRPr/>
            </a:pPr>
            <a:r>
              <a:rPr lang="fr-CH" smtClean="0"/>
              <a:t>6 février 2012</a:t>
            </a:r>
            <a:endParaRPr lang="fr-CH"/>
          </a:p>
        </p:txBody>
      </p:sp>
      <p:sp>
        <p:nvSpPr>
          <p:cNvPr id="7" name="ZoneTexte 6"/>
          <p:cNvSpPr txBox="1"/>
          <p:nvPr/>
        </p:nvSpPr>
        <p:spPr>
          <a:xfrm>
            <a:off x="0" y="0"/>
            <a:ext cx="2653441" cy="307777"/>
          </a:xfrm>
          <a:prstGeom prst="rect">
            <a:avLst/>
          </a:prstGeom>
          <a:noFill/>
        </p:spPr>
        <p:txBody>
          <a:bodyPr wrap="square" rtlCol="0">
            <a:spAutoFit/>
          </a:bodyPr>
          <a:lstStyle/>
          <a:p>
            <a:r>
              <a:rPr lang="fr-FR" sz="1400" b="1" dirty="0" smtClean="0">
                <a:solidFill>
                  <a:srgbClr val="BFBFBF"/>
                </a:solidFill>
              </a:rPr>
              <a:t>3. Recherches antérieures</a:t>
            </a:r>
            <a:endParaRPr lang="fr-FR" sz="1400" b="1" dirty="0">
              <a:solidFill>
                <a:srgbClr val="BFBFBF"/>
              </a:solidFill>
            </a:endParaRPr>
          </a:p>
        </p:txBody>
      </p:sp>
    </p:spTree>
    <p:extLst>
      <p:ext uri="{BB962C8B-B14F-4D97-AF65-F5344CB8AC3E}">
        <p14:creationId xmlns:p14="http://schemas.microsoft.com/office/powerpoint/2010/main" val="3202477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linds(horizontal)">
                                      <p:cBhvr>
                                        <p:cTn id="15" dur="500"/>
                                        <p:tgtEl>
                                          <p:spTgt spid="5">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linds(horizontal)">
                                      <p:cBhvr>
                                        <p:cTn id="18" dur="500"/>
                                        <p:tgtEl>
                                          <p:spTgt spid="5">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Effect transition="in" filter="blinds(horizontal)">
                                      <p:cBhvr>
                                        <p:cTn id="21" dur="500"/>
                                        <p:tgtEl>
                                          <p:spTgt spid="5">
                                            <p:txEl>
                                              <p:pRg st="5" end="5"/>
                                            </p:txEl>
                                          </p:spTgt>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blinds(horizontal)">
                                      <p:cBhvr>
                                        <p:cTn id="24" dur="500"/>
                                        <p:tgtEl>
                                          <p:spTgt spid="5">
                                            <p:txEl>
                                              <p:pRg st="6" end="6"/>
                                            </p:txEl>
                                          </p:spTgt>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blinds(horizontal)">
                                      <p:cBhvr>
                                        <p:cTn id="27" dur="500"/>
                                        <p:tgtEl>
                                          <p:spTgt spid="5">
                                            <p:txEl>
                                              <p:pRg st="7" end="7"/>
                                            </p:txEl>
                                          </p:spTgt>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
                                            <p:txEl>
                                              <p:pRg st="8" end="8"/>
                                            </p:txEl>
                                          </p:spTgt>
                                        </p:tgtEl>
                                        <p:attrNameLst>
                                          <p:attrName>style.visibility</p:attrName>
                                        </p:attrNameLst>
                                      </p:cBhvr>
                                      <p:to>
                                        <p:strVal val="visible"/>
                                      </p:to>
                                    </p:set>
                                    <p:animEffect transition="in" filter="blinds(horizontal)">
                                      <p:cBhvr>
                                        <p:cTn id="30" dur="500"/>
                                        <p:tgtEl>
                                          <p:spTgt spid="5">
                                            <p:txEl>
                                              <p:pRg st="8" end="8"/>
                                            </p:txEl>
                                          </p:spTgt>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
                                            <p:txEl>
                                              <p:pRg st="9" end="9"/>
                                            </p:txEl>
                                          </p:spTgt>
                                        </p:tgtEl>
                                        <p:attrNameLst>
                                          <p:attrName>style.visibility</p:attrName>
                                        </p:attrNameLst>
                                      </p:cBhvr>
                                      <p:to>
                                        <p:strVal val="visible"/>
                                      </p:to>
                                    </p:set>
                                    <p:animEffect transition="in" filter="blinds(horizontal)">
                                      <p:cBhvr>
                                        <p:cTn id="33" dur="500"/>
                                        <p:tgtEl>
                                          <p:spTgt spid="5">
                                            <p:txEl>
                                              <p:pRg st="9" end="9"/>
                                            </p:txEl>
                                          </p:spTgt>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5">
                                            <p:txEl>
                                              <p:pRg st="10" end="10"/>
                                            </p:txEl>
                                          </p:spTgt>
                                        </p:tgtEl>
                                        <p:attrNameLst>
                                          <p:attrName>style.visibility</p:attrName>
                                        </p:attrNameLst>
                                      </p:cBhvr>
                                      <p:to>
                                        <p:strVal val="visible"/>
                                      </p:to>
                                    </p:set>
                                    <p:animEffect transition="in" filter="blinds(horizontal)">
                                      <p:cBhvr>
                                        <p:cTn id="36" dur="500"/>
                                        <p:tgtEl>
                                          <p:spTgt spid="5">
                                            <p:txEl>
                                              <p:pRg st="10" end="10"/>
                                            </p:txEl>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5">
                                            <p:txEl>
                                              <p:pRg st="11" end="11"/>
                                            </p:txEl>
                                          </p:spTgt>
                                        </p:tgtEl>
                                        <p:attrNameLst>
                                          <p:attrName>style.visibility</p:attrName>
                                        </p:attrNameLst>
                                      </p:cBhvr>
                                      <p:to>
                                        <p:strVal val="visible"/>
                                      </p:to>
                                    </p:set>
                                    <p:animEffect transition="in" filter="blinds(horizontal)">
                                      <p:cBhvr>
                                        <p:cTn id="39"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14</a:t>
            </a:fld>
            <a:endParaRPr lang="fr-CH"/>
          </a:p>
        </p:txBody>
      </p:sp>
      <p:sp>
        <p:nvSpPr>
          <p:cNvPr id="5" name="Espace réservé du texte 4"/>
          <p:cNvSpPr>
            <a:spLocks noGrp="1"/>
          </p:cNvSpPr>
          <p:nvPr>
            <p:ph type="body" sz="quarter" idx="10"/>
          </p:nvPr>
        </p:nvSpPr>
        <p:spPr>
          <a:xfrm>
            <a:off x="28709" y="322237"/>
            <a:ext cx="6934200" cy="4906963"/>
          </a:xfrm>
        </p:spPr>
        <p:txBody>
          <a:bodyPr/>
          <a:lstStyle/>
          <a:p>
            <a:r>
              <a:rPr lang="fr-CH" b="0" dirty="0">
                <a:solidFill>
                  <a:srgbClr val="3B62AF"/>
                </a:solidFill>
                <a:latin typeface="Arial" charset="0"/>
              </a:rPr>
              <a:t>Outil</a:t>
            </a:r>
            <a:r>
              <a:rPr lang="fr-CH" dirty="0" smtClean="0">
                <a:solidFill>
                  <a:srgbClr val="3B62AF"/>
                </a:solidFill>
                <a:latin typeface="Arial" charset="0"/>
              </a:rPr>
              <a:t> </a:t>
            </a:r>
            <a:r>
              <a:rPr lang="fr-CH" b="0" dirty="0">
                <a:solidFill>
                  <a:srgbClr val="3B62AF"/>
                </a:solidFill>
                <a:latin typeface="Arial" charset="0"/>
              </a:rPr>
              <a:t>d'autoévaluation</a:t>
            </a:r>
            <a:r>
              <a:rPr lang="fr-CH" dirty="0" smtClean="0">
                <a:solidFill>
                  <a:srgbClr val="3B62AF"/>
                </a:solidFill>
                <a:latin typeface="Arial" charset="0"/>
              </a:rPr>
              <a:t> </a:t>
            </a:r>
            <a:r>
              <a:rPr lang="fr-CH" b="0" dirty="0">
                <a:solidFill>
                  <a:srgbClr val="3B62AF"/>
                </a:solidFill>
                <a:latin typeface="Arial" charset="0"/>
              </a:rPr>
              <a:t>ANPUC</a:t>
            </a:r>
          </a:p>
        </p:txBody>
      </p:sp>
      <p:sp>
        <p:nvSpPr>
          <p:cNvPr id="6" name="Espace réservé de la date 5"/>
          <p:cNvSpPr>
            <a:spLocks noGrp="1"/>
          </p:cNvSpPr>
          <p:nvPr>
            <p:ph type="dt" sz="half" idx="2"/>
          </p:nvPr>
        </p:nvSpPr>
        <p:spPr/>
        <p:txBody>
          <a:bodyPr/>
          <a:lstStyle/>
          <a:p>
            <a:pPr>
              <a:defRPr/>
            </a:pPr>
            <a:r>
              <a:rPr lang="fr-CH" smtClean="0"/>
              <a:t>6 février 2012</a:t>
            </a:r>
            <a:endParaRPr lang="fr-CH"/>
          </a:p>
        </p:txBody>
      </p:sp>
      <p:pic>
        <p:nvPicPr>
          <p:cNvPr id="7" name="Image 6" descr="Capture d’écran 2011-12-28 à 10.15.06.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4628" y="908721"/>
            <a:ext cx="6856518" cy="2897120"/>
          </a:xfrm>
          <a:prstGeom prst="rect">
            <a:avLst/>
          </a:prstGeom>
        </p:spPr>
      </p:pic>
      <p:pic>
        <p:nvPicPr>
          <p:cNvPr id="8" name="Image 7" descr="Capture d’écran 2011-12-28 à 10.17.25.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500" y="4145038"/>
            <a:ext cx="7049671" cy="2254790"/>
          </a:xfrm>
          <a:prstGeom prst="rect">
            <a:avLst/>
          </a:prstGeom>
        </p:spPr>
      </p:pic>
      <p:sp>
        <p:nvSpPr>
          <p:cNvPr id="9" name="ZoneTexte 8"/>
          <p:cNvSpPr txBox="1"/>
          <p:nvPr/>
        </p:nvSpPr>
        <p:spPr>
          <a:xfrm>
            <a:off x="0" y="0"/>
            <a:ext cx="2653441" cy="307777"/>
          </a:xfrm>
          <a:prstGeom prst="rect">
            <a:avLst/>
          </a:prstGeom>
          <a:noFill/>
        </p:spPr>
        <p:txBody>
          <a:bodyPr wrap="square" rtlCol="0">
            <a:spAutoFit/>
          </a:bodyPr>
          <a:lstStyle/>
          <a:p>
            <a:r>
              <a:rPr lang="fr-FR" sz="1400" b="1" dirty="0" smtClean="0">
                <a:solidFill>
                  <a:srgbClr val="BFBFBF"/>
                </a:solidFill>
              </a:rPr>
              <a:t>3. Recherches antérieures</a:t>
            </a:r>
            <a:endParaRPr lang="fr-FR" sz="1400" b="1" dirty="0">
              <a:solidFill>
                <a:srgbClr val="BFBFBF"/>
              </a:solidFill>
            </a:endParaRPr>
          </a:p>
        </p:txBody>
      </p:sp>
    </p:spTree>
    <p:extLst>
      <p:ext uri="{BB962C8B-B14F-4D97-AF65-F5344CB8AC3E}">
        <p14:creationId xmlns:p14="http://schemas.microsoft.com/office/powerpoint/2010/main" val="34386153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p:txBody>
          <a:bodyPr/>
          <a:lstStyle/>
          <a:p>
            <a:pPr>
              <a:defRPr/>
            </a:pPr>
            <a:r>
              <a:rPr lang="fr-CH" smtClean="0"/>
              <a:t>6 février 2012</a:t>
            </a:r>
            <a:endParaRPr lang="fr-FR" dirty="0"/>
          </a:p>
        </p:txBody>
      </p:sp>
      <p:sp>
        <p:nvSpPr>
          <p:cNvPr id="3" name="Espace réservé du pied de page 2"/>
          <p:cNvSpPr>
            <a:spLocks noGrp="1"/>
          </p:cNvSpPr>
          <p:nvPr>
            <p:ph type="ftr" sz="quarter" idx="3"/>
          </p:nvPr>
        </p:nvSpPr>
        <p:spPr/>
        <p:txBody>
          <a:bodyPr/>
          <a:lstStyle/>
          <a:p>
            <a:pPr>
              <a:defRPr/>
            </a:pPr>
            <a:r>
              <a:rPr lang="fr-FR" smtClean="0"/>
              <a:t>Conférence Chicoutimi</a:t>
            </a:r>
            <a:endParaRPr lang="fr-FR"/>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FR" smtClean="0"/>
              <a:pPr>
                <a:defRPr/>
              </a:pPr>
              <a:t>15</a:t>
            </a:fld>
            <a:endParaRPr lang="fr-FR"/>
          </a:p>
        </p:txBody>
      </p:sp>
      <p:sp>
        <p:nvSpPr>
          <p:cNvPr id="7" name="ZoneTexte 6"/>
          <p:cNvSpPr txBox="1"/>
          <p:nvPr/>
        </p:nvSpPr>
        <p:spPr>
          <a:xfrm>
            <a:off x="307444" y="2132856"/>
            <a:ext cx="2918024" cy="923330"/>
          </a:xfrm>
          <a:prstGeom prst="rect">
            <a:avLst/>
          </a:prstGeom>
          <a:noFill/>
        </p:spPr>
        <p:txBody>
          <a:bodyPr wrap="none" rtlCol="0">
            <a:spAutoFit/>
          </a:bodyPr>
          <a:lstStyle/>
          <a:p>
            <a:r>
              <a:rPr lang="fr-FR" dirty="0" smtClean="0"/>
              <a:t>Cette compétence… </a:t>
            </a:r>
          </a:p>
          <a:p>
            <a:r>
              <a:rPr lang="fr-FR" dirty="0" smtClean="0"/>
              <a:t>Qu’est ce que j’en pense ? </a:t>
            </a:r>
          </a:p>
          <a:p>
            <a:r>
              <a:rPr lang="fr-FR" dirty="0" smtClean="0"/>
              <a:t>Qu’est-ce que j’en fait ?</a:t>
            </a:r>
            <a:endParaRPr lang="fr-FR" dirty="0"/>
          </a:p>
        </p:txBody>
      </p:sp>
      <p:sp>
        <p:nvSpPr>
          <p:cNvPr id="8" name="ZoneTexte 7"/>
          <p:cNvSpPr txBox="1"/>
          <p:nvPr/>
        </p:nvSpPr>
        <p:spPr>
          <a:xfrm>
            <a:off x="1043608" y="3608149"/>
            <a:ext cx="1236937" cy="646331"/>
          </a:xfrm>
          <a:prstGeom prst="rect">
            <a:avLst/>
          </a:prstGeom>
          <a:noFill/>
        </p:spPr>
        <p:txBody>
          <a:bodyPr wrap="none" rtlCol="0">
            <a:spAutoFit/>
          </a:bodyPr>
          <a:lstStyle/>
          <a:p>
            <a:r>
              <a:rPr lang="fr-FR" dirty="0" smtClean="0"/>
              <a:t>Théorie ?</a:t>
            </a:r>
          </a:p>
          <a:p>
            <a:r>
              <a:rPr lang="fr-FR" dirty="0" smtClean="0"/>
              <a:t>Pratique ?</a:t>
            </a:r>
            <a:endParaRPr lang="fr-FR" dirty="0"/>
          </a:p>
        </p:txBody>
      </p:sp>
      <p:sp>
        <p:nvSpPr>
          <p:cNvPr id="6" name="ZoneTexte 5"/>
          <p:cNvSpPr txBox="1"/>
          <p:nvPr/>
        </p:nvSpPr>
        <p:spPr>
          <a:xfrm>
            <a:off x="457200" y="4725144"/>
            <a:ext cx="2199353" cy="923330"/>
          </a:xfrm>
          <a:prstGeom prst="rect">
            <a:avLst/>
          </a:prstGeom>
          <a:noFill/>
        </p:spPr>
        <p:txBody>
          <a:bodyPr wrap="none" rtlCol="0">
            <a:spAutoFit/>
          </a:bodyPr>
          <a:lstStyle/>
          <a:p>
            <a:r>
              <a:rPr lang="fr-FR" dirty="0" smtClean="0"/>
              <a:t>Questionnement </a:t>
            </a:r>
          </a:p>
          <a:p>
            <a:r>
              <a:rPr lang="fr-FR" dirty="0"/>
              <a:t>s</a:t>
            </a:r>
            <a:r>
              <a:rPr lang="fr-FR" dirty="0" smtClean="0"/>
              <a:t>ans présence d’un</a:t>
            </a:r>
          </a:p>
          <a:p>
            <a:r>
              <a:rPr lang="fr-FR" dirty="0"/>
              <a:t>a</a:t>
            </a:r>
            <a:r>
              <a:rPr lang="fr-FR" dirty="0" smtClean="0"/>
              <a:t>utrui significatif</a:t>
            </a:r>
            <a:endParaRPr lang="fr-FR" dirty="0"/>
          </a:p>
        </p:txBody>
      </p:sp>
      <p:pic>
        <p:nvPicPr>
          <p:cNvPr id="11" name="Image 10" descr="Capture d’écran 2011-12-28 à 10.15.0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6200000">
            <a:off x="2230521" y="2530121"/>
            <a:ext cx="5864973" cy="2478157"/>
          </a:xfrm>
          <a:prstGeom prst="rect">
            <a:avLst/>
          </a:prstGeom>
        </p:spPr>
      </p:pic>
      <p:pic>
        <p:nvPicPr>
          <p:cNvPr id="10" name="Image 9"/>
          <p:cNvPicPr>
            <a:picLocks noChangeAspect="1"/>
          </p:cNvPicPr>
          <p:nvPr/>
        </p:nvPicPr>
        <p:blipFill>
          <a:blip r:embed="rId3">
            <a:extLst>
              <a:ext uri="{BEBA8EAE-BF5A-486C-A8C5-ECC9F3942E4B}">
                <a14:imgProps xmlns:a14="http://schemas.microsoft.com/office/drawing/2010/main">
                  <a14:imgLayer r:embed="rId4">
                    <a14:imgEffect>
                      <a14:backgroundRemoval t="0" b="99500" l="25125" r="83250"/>
                    </a14:imgEffect>
                    <a14:imgEffect>
                      <a14:brightnessContrast bright="-26000" contrast="46000"/>
                    </a14:imgEffect>
                  </a14:imgLayer>
                </a14:imgProps>
              </a:ext>
            </a:extLst>
          </a:blip>
          <a:stretch>
            <a:fillRect/>
          </a:stretch>
        </p:blipFill>
        <p:spPr>
          <a:xfrm>
            <a:off x="2339752" y="764704"/>
            <a:ext cx="5642611" cy="5642611"/>
          </a:xfrm>
          <a:prstGeom prst="rect">
            <a:avLst/>
          </a:prstGeom>
        </p:spPr>
      </p:pic>
      <p:sp>
        <p:nvSpPr>
          <p:cNvPr id="9" name="ZoneTexte 8"/>
          <p:cNvSpPr txBox="1"/>
          <p:nvPr/>
        </p:nvSpPr>
        <p:spPr>
          <a:xfrm>
            <a:off x="3211488" y="1363779"/>
            <a:ext cx="1111026" cy="400110"/>
          </a:xfrm>
          <a:prstGeom prst="rect">
            <a:avLst/>
          </a:prstGeom>
          <a:noFill/>
        </p:spPr>
        <p:txBody>
          <a:bodyPr wrap="none" rtlCol="0">
            <a:spAutoFit/>
          </a:bodyPr>
          <a:lstStyle/>
          <a:p>
            <a:r>
              <a:rPr lang="fr-CH" sz="2000" b="1" dirty="0" smtClean="0"/>
              <a:t>Théorie</a:t>
            </a:r>
            <a:endParaRPr lang="fr-CH" sz="2000" b="1" dirty="0"/>
          </a:p>
        </p:txBody>
      </p:sp>
      <p:sp>
        <p:nvSpPr>
          <p:cNvPr id="12" name="ZoneTexte 11"/>
          <p:cNvSpPr txBox="1"/>
          <p:nvPr/>
        </p:nvSpPr>
        <p:spPr>
          <a:xfrm>
            <a:off x="6019800" y="1563834"/>
            <a:ext cx="1210838" cy="400110"/>
          </a:xfrm>
          <a:prstGeom prst="rect">
            <a:avLst/>
          </a:prstGeom>
          <a:noFill/>
        </p:spPr>
        <p:txBody>
          <a:bodyPr wrap="none" rtlCol="0">
            <a:spAutoFit/>
          </a:bodyPr>
          <a:lstStyle/>
          <a:p>
            <a:r>
              <a:rPr lang="fr-CH" sz="2000" b="1" dirty="0" smtClean="0"/>
              <a:t>Pratique</a:t>
            </a:r>
            <a:endParaRPr lang="fr-CH" sz="2000" b="1" dirty="0"/>
          </a:p>
        </p:txBody>
      </p:sp>
      <p:sp>
        <p:nvSpPr>
          <p:cNvPr id="13" name="ZoneTexte 12"/>
          <p:cNvSpPr txBox="1"/>
          <p:nvPr/>
        </p:nvSpPr>
        <p:spPr>
          <a:xfrm>
            <a:off x="0" y="0"/>
            <a:ext cx="2653441" cy="307777"/>
          </a:xfrm>
          <a:prstGeom prst="rect">
            <a:avLst/>
          </a:prstGeom>
          <a:noFill/>
        </p:spPr>
        <p:txBody>
          <a:bodyPr wrap="square" rtlCol="0">
            <a:spAutoFit/>
          </a:bodyPr>
          <a:lstStyle/>
          <a:p>
            <a:r>
              <a:rPr lang="fr-FR" sz="1400" b="1" dirty="0" smtClean="0">
                <a:solidFill>
                  <a:srgbClr val="BFBFBF"/>
                </a:solidFill>
              </a:rPr>
              <a:t>3. Recherches antérieures</a:t>
            </a:r>
            <a:endParaRPr lang="fr-FR" sz="1400" b="1" dirty="0">
              <a:solidFill>
                <a:srgbClr val="BFBFBF"/>
              </a:solidFill>
            </a:endParaRPr>
          </a:p>
        </p:txBody>
      </p:sp>
      <p:sp>
        <p:nvSpPr>
          <p:cNvPr id="15" name="Espace réservé du texte 4"/>
          <p:cNvSpPr txBox="1">
            <a:spLocks/>
          </p:cNvSpPr>
          <p:nvPr/>
        </p:nvSpPr>
        <p:spPr>
          <a:xfrm>
            <a:off x="28709" y="322237"/>
            <a:ext cx="6934200" cy="4906963"/>
          </a:xfrm>
          <a:prstGeom prst="rect">
            <a:avLst/>
          </a:prstGeom>
        </p:spPr>
        <p:txBody>
          <a:bodyPr vert="horz"/>
          <a:lstStyle>
            <a:lvl1pPr marL="342900" indent="-342900" algn="l" defTabSz="457200" rtl="0" eaLnBrk="1" latinLnBrk="0" hangingPunct="1">
              <a:spcBef>
                <a:spcPct val="20000"/>
              </a:spcBef>
              <a:buFontTx/>
              <a:buNone/>
              <a:defRPr sz="3200" b="1" kern="1200">
                <a:solidFill>
                  <a:schemeClr val="tx2">
                    <a:lumMod val="75000"/>
                  </a:schemeClr>
                </a:solidFill>
                <a:latin typeface="+mn-lt"/>
                <a:ea typeface="+mn-ea"/>
                <a:cs typeface="+mn-cs"/>
              </a:defRPr>
            </a:lvl1pPr>
            <a:lvl2pPr marL="742950" indent="-285750" algn="l" defTabSz="457200" rtl="0" eaLnBrk="1" latinLnBrk="0" hangingPunct="1">
              <a:spcBef>
                <a:spcPct val="20000"/>
              </a:spcBef>
              <a:buSzPct val="100000"/>
              <a:buFont typeface="Lucida Grande"/>
              <a:buChar char="■"/>
              <a:defRPr sz="2400" b="1" kern="1200">
                <a:solidFill>
                  <a:schemeClr val="tx1"/>
                </a:solidFill>
                <a:latin typeface="+mn-lt"/>
                <a:ea typeface="+mn-ea"/>
                <a:cs typeface="+mn-cs"/>
              </a:defRPr>
            </a:lvl2pPr>
            <a:lvl3pPr marL="1371600" indent="-457200" algn="l" defTabSz="457200" rtl="0" eaLnBrk="1" latinLnBrk="0" hangingPunct="1">
              <a:spcBef>
                <a:spcPct val="20000"/>
              </a:spcBef>
              <a:buClr>
                <a:schemeClr val="accent5">
                  <a:lumMod val="60000"/>
                  <a:lumOff val="40000"/>
                </a:schemeClr>
              </a:buClr>
              <a:buFont typeface="Wingdings" pitchFamily="2" charset="2"/>
              <a:buChar char="§"/>
              <a:defRPr sz="2000" kern="1200">
                <a:solidFill>
                  <a:srgbClr val="17375E"/>
                </a:solidFill>
                <a:latin typeface="+mn-lt"/>
                <a:ea typeface="+mn-ea"/>
                <a:cs typeface="+mn-cs"/>
              </a:defRPr>
            </a:lvl3pPr>
            <a:lvl4pPr marL="1435100" indent="-63500" algn="l" defTabSz="457200" rtl="0" eaLnBrk="1" latinLnBrk="0" hangingPunct="1">
              <a:spcBef>
                <a:spcPct val="20000"/>
              </a:spcBef>
              <a:buFontTx/>
              <a:buNone/>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CH" b="0" dirty="0">
                <a:solidFill>
                  <a:srgbClr val="3B62AF"/>
                </a:solidFill>
                <a:latin typeface="Arial" charset="0"/>
              </a:rPr>
              <a:t>Outil d'autoévaluation ANPUC</a:t>
            </a:r>
          </a:p>
        </p:txBody>
      </p:sp>
    </p:spTree>
    <p:extLst>
      <p:ext uri="{BB962C8B-B14F-4D97-AF65-F5344CB8AC3E}">
        <p14:creationId xmlns:p14="http://schemas.microsoft.com/office/powerpoint/2010/main" val="2509082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16</a:t>
            </a:fld>
            <a:endParaRPr lang="fr-CH"/>
          </a:p>
        </p:txBody>
      </p:sp>
      <p:sp>
        <p:nvSpPr>
          <p:cNvPr id="5" name="Espace réservé du texte 4"/>
          <p:cNvSpPr>
            <a:spLocks noGrp="1"/>
          </p:cNvSpPr>
          <p:nvPr>
            <p:ph type="body" sz="quarter" idx="10"/>
          </p:nvPr>
        </p:nvSpPr>
        <p:spPr/>
        <p:txBody>
          <a:bodyPr/>
          <a:lstStyle/>
          <a:p>
            <a:r>
              <a:rPr lang="fr-CH" b="0" dirty="0">
                <a:solidFill>
                  <a:srgbClr val="3B62AF"/>
                </a:solidFill>
                <a:latin typeface="Arial" charset="0"/>
              </a:rPr>
              <a:t>Seuils de réflexivité</a:t>
            </a:r>
          </a:p>
          <a:p>
            <a:endParaRPr lang="fr-CH" dirty="0" smtClean="0">
              <a:solidFill>
                <a:srgbClr val="3B62AF"/>
              </a:solidFill>
              <a:latin typeface="Arial" charset="0"/>
            </a:endParaRPr>
          </a:p>
          <a:p>
            <a:pPr lvl="1"/>
            <a:r>
              <a:rPr lang="fr-CH" b="0" dirty="0"/>
              <a:t>Sur-argumentation (0)</a:t>
            </a:r>
          </a:p>
          <a:p>
            <a:pPr lvl="1"/>
            <a:r>
              <a:rPr lang="fr-CH" b="0" dirty="0"/>
              <a:t>Témoignage (1)</a:t>
            </a:r>
          </a:p>
          <a:p>
            <a:pPr lvl="1"/>
            <a:r>
              <a:rPr lang="fr-CH" b="0" dirty="0"/>
              <a:t>Questionnement (2)</a:t>
            </a:r>
          </a:p>
          <a:p>
            <a:pPr lvl="1"/>
            <a:r>
              <a:rPr lang="fr-CH" b="0" dirty="0">
                <a:solidFill>
                  <a:schemeClr val="tx2"/>
                </a:solidFill>
              </a:rPr>
              <a:t>Critique (3)</a:t>
            </a:r>
            <a:r>
              <a:rPr lang="fr-CH" b="0" dirty="0"/>
              <a:t> (critique-régulation)</a:t>
            </a:r>
          </a:p>
          <a:p>
            <a:pPr lvl="1"/>
            <a:r>
              <a:rPr lang="fr-CH" b="0" dirty="0">
                <a:solidFill>
                  <a:srgbClr val="1F497D"/>
                </a:solidFill>
              </a:rPr>
              <a:t>Régulation (4)</a:t>
            </a:r>
          </a:p>
          <a:p>
            <a:pPr lvl="1"/>
            <a:r>
              <a:rPr lang="fr-CH" b="0" dirty="0">
                <a:solidFill>
                  <a:srgbClr val="1F497D"/>
                </a:solidFill>
              </a:rPr>
              <a:t>Transfert (5)</a:t>
            </a:r>
          </a:p>
          <a:p>
            <a:endParaRPr lang="fr-CH" dirty="0"/>
          </a:p>
        </p:txBody>
      </p:sp>
      <p:sp>
        <p:nvSpPr>
          <p:cNvPr id="6" name="Espace réservé de la date 5"/>
          <p:cNvSpPr>
            <a:spLocks noGrp="1"/>
          </p:cNvSpPr>
          <p:nvPr>
            <p:ph type="dt" sz="half" idx="2"/>
          </p:nvPr>
        </p:nvSpPr>
        <p:spPr/>
        <p:txBody>
          <a:bodyPr/>
          <a:lstStyle/>
          <a:p>
            <a:pPr>
              <a:defRPr/>
            </a:pPr>
            <a:r>
              <a:rPr lang="fr-CH" smtClean="0"/>
              <a:t>6 février 2012</a:t>
            </a:r>
            <a:endParaRPr lang="fr-CH"/>
          </a:p>
        </p:txBody>
      </p:sp>
      <p:sp>
        <p:nvSpPr>
          <p:cNvPr id="7" name="ZoneTexte 6"/>
          <p:cNvSpPr txBox="1"/>
          <p:nvPr/>
        </p:nvSpPr>
        <p:spPr>
          <a:xfrm>
            <a:off x="0" y="0"/>
            <a:ext cx="2653441" cy="307777"/>
          </a:xfrm>
          <a:prstGeom prst="rect">
            <a:avLst/>
          </a:prstGeom>
          <a:noFill/>
        </p:spPr>
        <p:txBody>
          <a:bodyPr wrap="square" rtlCol="0">
            <a:spAutoFit/>
          </a:bodyPr>
          <a:lstStyle/>
          <a:p>
            <a:r>
              <a:rPr lang="fr-FR" sz="1400" b="1" dirty="0" smtClean="0">
                <a:solidFill>
                  <a:srgbClr val="BFBFBF"/>
                </a:solidFill>
              </a:rPr>
              <a:t>3. Recherches antérieures</a:t>
            </a:r>
            <a:endParaRPr lang="fr-FR" sz="1400" b="1" dirty="0">
              <a:solidFill>
                <a:srgbClr val="BFBFBF"/>
              </a:solidFill>
            </a:endParaRPr>
          </a:p>
        </p:txBody>
      </p:sp>
    </p:spTree>
    <p:extLst>
      <p:ext uri="{BB962C8B-B14F-4D97-AF65-F5344CB8AC3E}">
        <p14:creationId xmlns:p14="http://schemas.microsoft.com/office/powerpoint/2010/main" val="252716387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17</a:t>
            </a:fld>
            <a:endParaRPr lang="fr-CH"/>
          </a:p>
        </p:txBody>
      </p:sp>
      <p:sp>
        <p:nvSpPr>
          <p:cNvPr id="5" name="Espace réservé du texte 4"/>
          <p:cNvSpPr>
            <a:spLocks noGrp="1"/>
          </p:cNvSpPr>
          <p:nvPr>
            <p:ph type="body" sz="quarter" idx="10"/>
          </p:nvPr>
        </p:nvSpPr>
        <p:spPr>
          <a:xfrm>
            <a:off x="304800" y="260648"/>
            <a:ext cx="6934200" cy="4906963"/>
          </a:xfrm>
        </p:spPr>
        <p:txBody>
          <a:bodyPr/>
          <a:lstStyle/>
          <a:p>
            <a:r>
              <a:rPr lang="fr-CH" b="0" dirty="0">
                <a:solidFill>
                  <a:srgbClr val="3B62AF"/>
                </a:solidFill>
                <a:latin typeface="Arial" charset="0"/>
              </a:rPr>
              <a:t>Cartographie des textes réflexifs</a:t>
            </a:r>
          </a:p>
          <a:p>
            <a:endParaRPr lang="fr-CH" dirty="0" smtClean="0">
              <a:solidFill>
                <a:srgbClr val="444444"/>
              </a:solidFill>
              <a:latin typeface="Arial" charset="0"/>
            </a:endParaRPr>
          </a:p>
          <a:p>
            <a:endParaRPr lang="fr-CH" dirty="0" smtClean="0">
              <a:solidFill>
                <a:srgbClr val="444444"/>
              </a:solidFill>
              <a:latin typeface="Arial" charset="0"/>
            </a:endParaRPr>
          </a:p>
          <a:p>
            <a:endParaRPr lang="fr-CH" dirty="0" smtClean="0">
              <a:solidFill>
                <a:srgbClr val="444444"/>
              </a:solidFill>
              <a:latin typeface="Arial" charset="0"/>
            </a:endParaRPr>
          </a:p>
          <a:p>
            <a:endParaRPr lang="fr-CH" dirty="0" smtClean="0">
              <a:solidFill>
                <a:srgbClr val="444444"/>
              </a:solidFill>
              <a:latin typeface="Arial" charset="0"/>
            </a:endParaRPr>
          </a:p>
          <a:p>
            <a:endParaRPr lang="fr-CH" dirty="0" smtClean="0">
              <a:solidFill>
                <a:srgbClr val="444444"/>
              </a:solidFill>
              <a:latin typeface="Arial" charset="0"/>
            </a:endParaRPr>
          </a:p>
          <a:p>
            <a:endParaRPr lang="fr-CH" dirty="0" smtClean="0">
              <a:solidFill>
                <a:srgbClr val="444444"/>
              </a:solidFill>
              <a:latin typeface="Arial" charset="0"/>
            </a:endParaRPr>
          </a:p>
          <a:p>
            <a:endParaRPr lang="fr-CH" dirty="0" smtClean="0">
              <a:solidFill>
                <a:srgbClr val="444444"/>
              </a:solidFill>
              <a:latin typeface="Arial" charset="0"/>
            </a:endParaRPr>
          </a:p>
          <a:p>
            <a:endParaRPr lang="fr-CH" dirty="0" smtClean="0">
              <a:solidFill>
                <a:srgbClr val="444444"/>
              </a:solidFill>
              <a:latin typeface="Arial" charset="0"/>
            </a:endParaRPr>
          </a:p>
          <a:p>
            <a:endParaRPr lang="fr-CH" sz="2000" dirty="0" smtClean="0">
              <a:solidFill>
                <a:srgbClr val="444444"/>
              </a:solidFill>
              <a:latin typeface="Arial" charset="0"/>
            </a:endParaRPr>
          </a:p>
          <a:p>
            <a:endParaRPr lang="fr-CH" sz="1600" b="0" dirty="0" smtClean="0">
              <a:solidFill>
                <a:srgbClr val="444444"/>
              </a:solidFill>
              <a:latin typeface="Arial" charset="0"/>
            </a:endParaRPr>
          </a:p>
          <a:p>
            <a:r>
              <a:rPr lang="fr-CH" sz="1600" b="0" dirty="0" smtClean="0">
                <a:solidFill>
                  <a:srgbClr val="444444"/>
                </a:solidFill>
                <a:latin typeface="Arial" charset="0"/>
              </a:rPr>
              <a:t>Classification validée par un test de Burry-Stock</a:t>
            </a:r>
          </a:p>
          <a:p>
            <a:endParaRPr lang="fr-CH" dirty="0"/>
          </a:p>
        </p:txBody>
      </p:sp>
      <p:sp>
        <p:nvSpPr>
          <p:cNvPr id="6" name="Espace réservé de la date 5"/>
          <p:cNvSpPr>
            <a:spLocks noGrp="1"/>
          </p:cNvSpPr>
          <p:nvPr>
            <p:ph type="dt" sz="half" idx="2"/>
          </p:nvPr>
        </p:nvSpPr>
        <p:spPr/>
        <p:txBody>
          <a:bodyPr/>
          <a:lstStyle/>
          <a:p>
            <a:pPr>
              <a:defRPr/>
            </a:pPr>
            <a:r>
              <a:rPr lang="fr-CH" smtClean="0"/>
              <a:t>6 février 2012</a:t>
            </a:r>
            <a:endParaRPr lang="fr-CH"/>
          </a:p>
        </p:txBody>
      </p:sp>
      <p:grpSp>
        <p:nvGrpSpPr>
          <p:cNvPr id="33" name="Grouper 32"/>
          <p:cNvGrpSpPr/>
          <p:nvPr/>
        </p:nvGrpSpPr>
        <p:grpSpPr>
          <a:xfrm>
            <a:off x="454226" y="764704"/>
            <a:ext cx="6098974" cy="5472607"/>
            <a:chOff x="1575868" y="842232"/>
            <a:chExt cx="6641032" cy="5634239"/>
          </a:xfrm>
        </p:grpSpPr>
        <p:pic>
          <p:nvPicPr>
            <p:cNvPr id="7" name="Image 6" descr="Capture d’écran 2010-03-27 à 18.00.09.png"/>
            <p:cNvPicPr>
              <a:picLocks noChangeAspect="1"/>
            </p:cNvPicPr>
            <p:nvPr/>
          </p:nvPicPr>
          <p:blipFill>
            <a:blip r:embed="rId2"/>
            <a:stretch>
              <a:fillRect/>
            </a:stretch>
          </p:blipFill>
          <p:spPr>
            <a:xfrm>
              <a:off x="1575868" y="1179292"/>
              <a:ext cx="5618443" cy="5297179"/>
            </a:xfrm>
            <a:prstGeom prst="rect">
              <a:avLst/>
            </a:prstGeom>
          </p:spPr>
        </p:pic>
        <p:sp>
          <p:nvSpPr>
            <p:cNvPr id="8" name="Autre processus 7"/>
            <p:cNvSpPr/>
            <p:nvPr/>
          </p:nvSpPr>
          <p:spPr>
            <a:xfrm>
              <a:off x="2881086" y="3097374"/>
              <a:ext cx="789073" cy="308073"/>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200" b="1" smtClean="0">
                  <a:solidFill>
                    <a:schemeClr val="tx1">
                      <a:lumMod val="95000"/>
                      <a:lumOff val="5000"/>
                    </a:schemeClr>
                  </a:solidFill>
                </a:rPr>
                <a:t>1 à 69</a:t>
              </a:r>
              <a:endParaRPr lang="fr-CH" sz="1200" b="1">
                <a:solidFill>
                  <a:schemeClr val="tx1">
                    <a:lumMod val="95000"/>
                    <a:lumOff val="5000"/>
                  </a:schemeClr>
                </a:solidFill>
              </a:endParaRPr>
            </a:p>
          </p:txBody>
        </p:sp>
        <p:sp>
          <p:nvSpPr>
            <p:cNvPr id="9" name="Autre processus 8"/>
            <p:cNvSpPr/>
            <p:nvPr/>
          </p:nvSpPr>
          <p:spPr>
            <a:xfrm>
              <a:off x="6278329" y="3404422"/>
              <a:ext cx="818298" cy="308073"/>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100" b="1" smtClean="0">
                  <a:solidFill>
                    <a:schemeClr val="tx1">
                      <a:lumMod val="95000"/>
                      <a:lumOff val="5000"/>
                    </a:schemeClr>
                  </a:solidFill>
                </a:rPr>
                <a:t>70 à 82</a:t>
              </a:r>
              <a:endParaRPr lang="fr-CH" sz="1100" b="1">
                <a:solidFill>
                  <a:schemeClr val="tx1">
                    <a:lumMod val="95000"/>
                    <a:lumOff val="5000"/>
                  </a:schemeClr>
                </a:solidFill>
              </a:endParaRPr>
            </a:p>
          </p:txBody>
        </p:sp>
        <p:sp>
          <p:nvSpPr>
            <p:cNvPr id="10" name="Autre processus 9"/>
            <p:cNvSpPr/>
            <p:nvPr/>
          </p:nvSpPr>
          <p:spPr>
            <a:xfrm>
              <a:off x="1722075" y="3863871"/>
              <a:ext cx="818298" cy="308073"/>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100" b="1" smtClean="0">
                  <a:solidFill>
                    <a:schemeClr val="tx1">
                      <a:lumMod val="95000"/>
                      <a:lumOff val="5000"/>
                    </a:schemeClr>
                  </a:solidFill>
                </a:rPr>
                <a:t>121</a:t>
              </a:r>
              <a:endParaRPr lang="fr-CH" sz="1100" b="1">
                <a:solidFill>
                  <a:schemeClr val="tx1">
                    <a:lumMod val="95000"/>
                    <a:lumOff val="5000"/>
                  </a:schemeClr>
                </a:solidFill>
              </a:endParaRPr>
            </a:p>
          </p:txBody>
        </p:sp>
        <p:sp>
          <p:nvSpPr>
            <p:cNvPr id="11" name="Autre processus 10"/>
            <p:cNvSpPr/>
            <p:nvPr/>
          </p:nvSpPr>
          <p:spPr>
            <a:xfrm>
              <a:off x="2879772" y="4170918"/>
              <a:ext cx="818298" cy="308073"/>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100" b="1" smtClean="0">
                  <a:solidFill>
                    <a:schemeClr val="tx1">
                      <a:lumMod val="95000"/>
                      <a:lumOff val="5000"/>
                    </a:schemeClr>
                  </a:solidFill>
                </a:rPr>
                <a:t>123</a:t>
              </a:r>
              <a:endParaRPr lang="fr-CH" sz="1100" b="1">
                <a:solidFill>
                  <a:schemeClr val="tx1">
                    <a:lumMod val="95000"/>
                    <a:lumOff val="5000"/>
                  </a:schemeClr>
                </a:solidFill>
              </a:endParaRPr>
            </a:p>
          </p:txBody>
        </p:sp>
        <p:sp>
          <p:nvSpPr>
            <p:cNvPr id="12" name="Autre processus 11"/>
            <p:cNvSpPr/>
            <p:nvPr/>
          </p:nvSpPr>
          <p:spPr>
            <a:xfrm>
              <a:off x="5139375" y="4631490"/>
              <a:ext cx="818298" cy="308073"/>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100" b="1" smtClean="0">
                  <a:solidFill>
                    <a:schemeClr val="tx1">
                      <a:lumMod val="95000"/>
                      <a:lumOff val="5000"/>
                    </a:schemeClr>
                  </a:solidFill>
                </a:rPr>
                <a:t>153</a:t>
              </a:r>
              <a:endParaRPr lang="fr-CH" sz="1100" b="1">
                <a:solidFill>
                  <a:schemeClr val="tx1">
                    <a:lumMod val="95000"/>
                    <a:lumOff val="5000"/>
                  </a:schemeClr>
                </a:solidFill>
              </a:endParaRPr>
            </a:p>
          </p:txBody>
        </p:sp>
        <p:sp>
          <p:nvSpPr>
            <p:cNvPr id="13" name="Autre processus 12"/>
            <p:cNvSpPr/>
            <p:nvPr/>
          </p:nvSpPr>
          <p:spPr>
            <a:xfrm>
              <a:off x="1722076" y="4938538"/>
              <a:ext cx="818298" cy="308073"/>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100" b="1" smtClean="0">
                  <a:solidFill>
                    <a:schemeClr val="tx1">
                      <a:lumMod val="95000"/>
                      <a:lumOff val="5000"/>
                    </a:schemeClr>
                  </a:solidFill>
                </a:rPr>
                <a:t>170</a:t>
              </a:r>
              <a:endParaRPr lang="fr-CH" sz="1100" b="1">
                <a:solidFill>
                  <a:schemeClr val="tx1">
                    <a:lumMod val="95000"/>
                    <a:lumOff val="5000"/>
                  </a:schemeClr>
                </a:solidFill>
              </a:endParaRPr>
            </a:p>
          </p:txBody>
        </p:sp>
        <p:sp>
          <p:nvSpPr>
            <p:cNvPr id="14" name="Autre processus 13"/>
            <p:cNvSpPr/>
            <p:nvPr/>
          </p:nvSpPr>
          <p:spPr>
            <a:xfrm>
              <a:off x="2865817" y="5245586"/>
              <a:ext cx="818298" cy="308073"/>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100" b="1" smtClean="0">
                  <a:solidFill>
                    <a:schemeClr val="tx1">
                      <a:lumMod val="95000"/>
                      <a:lumOff val="5000"/>
                    </a:schemeClr>
                  </a:solidFill>
                </a:rPr>
                <a:t>225</a:t>
              </a:r>
              <a:endParaRPr lang="fr-CH" sz="1100" b="1">
                <a:solidFill>
                  <a:schemeClr val="tx1">
                    <a:lumMod val="95000"/>
                    <a:lumOff val="5000"/>
                  </a:schemeClr>
                </a:solidFill>
              </a:endParaRPr>
            </a:p>
          </p:txBody>
        </p:sp>
        <p:sp>
          <p:nvSpPr>
            <p:cNvPr id="15" name="Autre processus 14"/>
            <p:cNvSpPr/>
            <p:nvPr/>
          </p:nvSpPr>
          <p:spPr>
            <a:xfrm>
              <a:off x="4009022" y="5554222"/>
              <a:ext cx="818298" cy="308073"/>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100" b="1" smtClean="0">
                  <a:solidFill>
                    <a:schemeClr val="tx1">
                      <a:lumMod val="95000"/>
                      <a:lumOff val="5000"/>
                    </a:schemeClr>
                  </a:solidFill>
                </a:rPr>
                <a:t>236</a:t>
              </a:r>
              <a:endParaRPr lang="fr-CH" sz="1100" b="1">
                <a:solidFill>
                  <a:schemeClr val="tx1">
                    <a:lumMod val="95000"/>
                    <a:lumOff val="5000"/>
                  </a:schemeClr>
                </a:solidFill>
              </a:endParaRPr>
            </a:p>
          </p:txBody>
        </p:sp>
        <p:sp>
          <p:nvSpPr>
            <p:cNvPr id="16" name="Autre processus 15"/>
            <p:cNvSpPr/>
            <p:nvPr/>
          </p:nvSpPr>
          <p:spPr>
            <a:xfrm>
              <a:off x="1791851" y="5846860"/>
              <a:ext cx="818298" cy="308073"/>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CH" sz="1100" b="1" smtClean="0">
                  <a:solidFill>
                    <a:schemeClr val="tx1">
                      <a:lumMod val="95000"/>
                      <a:lumOff val="5000"/>
                    </a:schemeClr>
                  </a:solidFill>
                </a:rPr>
                <a:t>237…</a:t>
              </a:r>
              <a:endParaRPr lang="fr-CH" sz="1100" b="1">
                <a:solidFill>
                  <a:schemeClr val="tx1">
                    <a:lumMod val="95000"/>
                    <a:lumOff val="5000"/>
                  </a:schemeClr>
                </a:solidFill>
              </a:endParaRPr>
            </a:p>
          </p:txBody>
        </p:sp>
        <p:cxnSp>
          <p:nvCxnSpPr>
            <p:cNvPr id="17" name="Connecteur en arc 16"/>
            <p:cNvCxnSpPr>
              <a:stCxn id="9" idx="1"/>
              <a:endCxn id="10" idx="3"/>
            </p:cNvCxnSpPr>
            <p:nvPr/>
          </p:nvCxnSpPr>
          <p:spPr>
            <a:xfrm rot="10800000" flipV="1">
              <a:off x="2540373" y="3558458"/>
              <a:ext cx="3737956" cy="459449"/>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cteur en arc 17"/>
            <p:cNvCxnSpPr>
              <a:stCxn id="10" idx="3"/>
              <a:endCxn id="11" idx="1"/>
            </p:cNvCxnSpPr>
            <p:nvPr/>
          </p:nvCxnSpPr>
          <p:spPr>
            <a:xfrm>
              <a:off x="2540373" y="4017908"/>
              <a:ext cx="339399" cy="307047"/>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necteur en arc 18"/>
            <p:cNvCxnSpPr>
              <a:stCxn id="11" idx="3"/>
              <a:endCxn id="12" idx="1"/>
            </p:cNvCxnSpPr>
            <p:nvPr/>
          </p:nvCxnSpPr>
          <p:spPr>
            <a:xfrm>
              <a:off x="3698070" y="4324955"/>
              <a:ext cx="1441305" cy="460572"/>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onnecteur en arc 19"/>
            <p:cNvCxnSpPr>
              <a:stCxn id="12" idx="1"/>
              <a:endCxn id="13" idx="3"/>
            </p:cNvCxnSpPr>
            <p:nvPr/>
          </p:nvCxnSpPr>
          <p:spPr>
            <a:xfrm rot="10800000" flipV="1">
              <a:off x="2540375" y="4785527"/>
              <a:ext cx="2599001" cy="30704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Connecteur en arc 20"/>
            <p:cNvCxnSpPr>
              <a:stCxn id="13" idx="3"/>
              <a:endCxn id="14" idx="1"/>
            </p:cNvCxnSpPr>
            <p:nvPr/>
          </p:nvCxnSpPr>
          <p:spPr>
            <a:xfrm>
              <a:off x="2540374" y="5092575"/>
              <a:ext cx="325443" cy="30704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Connecteur en arc 21"/>
            <p:cNvCxnSpPr>
              <a:stCxn id="14" idx="3"/>
              <a:endCxn id="15" idx="1"/>
            </p:cNvCxnSpPr>
            <p:nvPr/>
          </p:nvCxnSpPr>
          <p:spPr>
            <a:xfrm>
              <a:off x="3684115" y="5399623"/>
              <a:ext cx="324907" cy="308636"/>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onnecteur en arc 22"/>
            <p:cNvCxnSpPr>
              <a:stCxn id="15" idx="1"/>
              <a:endCxn id="16" idx="3"/>
            </p:cNvCxnSpPr>
            <p:nvPr/>
          </p:nvCxnSpPr>
          <p:spPr>
            <a:xfrm rot="10800000" flipV="1">
              <a:off x="2610150" y="5708259"/>
              <a:ext cx="1398873" cy="29263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Connecteur en arc 23"/>
            <p:cNvCxnSpPr>
              <a:stCxn id="8" idx="3"/>
              <a:endCxn id="9" idx="1"/>
            </p:cNvCxnSpPr>
            <p:nvPr/>
          </p:nvCxnSpPr>
          <p:spPr>
            <a:xfrm>
              <a:off x="3670159" y="3251411"/>
              <a:ext cx="2608170" cy="307048"/>
            </a:xfrm>
            <a:prstGeom prst="curvedConnector3">
              <a:avLst>
                <a:gd name="adj1" fmla="val 50000"/>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Ellipse 24"/>
            <p:cNvSpPr/>
            <p:nvPr/>
          </p:nvSpPr>
          <p:spPr>
            <a:xfrm>
              <a:off x="2548021" y="2862385"/>
              <a:ext cx="1380753" cy="696586"/>
            </a:xfrm>
            <a:prstGeom prst="ellipse">
              <a:avLst/>
            </a:prstGeom>
            <a:solidFill>
              <a:srgbClr val="FF0000">
                <a:alpha val="1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H"/>
            </a:p>
          </p:txBody>
        </p:sp>
        <p:sp>
          <p:nvSpPr>
            <p:cNvPr id="26" name="ZoneTexte 25"/>
            <p:cNvSpPr txBox="1"/>
            <p:nvPr/>
          </p:nvSpPr>
          <p:spPr>
            <a:xfrm>
              <a:off x="1758894" y="844185"/>
              <a:ext cx="685856" cy="712326"/>
            </a:xfrm>
            <a:prstGeom prst="rect">
              <a:avLst/>
            </a:prstGeom>
            <a:noFill/>
          </p:spPr>
          <p:txBody>
            <a:bodyPr wrap="square" rtlCol="0">
              <a:spAutoFit/>
            </a:bodyPr>
            <a:lstStyle/>
            <a:p>
              <a:pPr algn="ctr"/>
              <a:r>
                <a:rPr lang="fr-CH" sz="3200" b="1" smtClean="0"/>
                <a:t>0</a:t>
              </a:r>
              <a:endParaRPr lang="fr-CH" sz="3200" b="1"/>
            </a:p>
          </p:txBody>
        </p:sp>
        <p:sp>
          <p:nvSpPr>
            <p:cNvPr id="27" name="ZoneTexte 26"/>
            <p:cNvSpPr txBox="1"/>
            <p:nvPr/>
          </p:nvSpPr>
          <p:spPr>
            <a:xfrm>
              <a:off x="2910280" y="842232"/>
              <a:ext cx="685856" cy="712326"/>
            </a:xfrm>
            <a:prstGeom prst="rect">
              <a:avLst/>
            </a:prstGeom>
            <a:noFill/>
          </p:spPr>
          <p:txBody>
            <a:bodyPr wrap="square" rtlCol="0">
              <a:spAutoFit/>
            </a:bodyPr>
            <a:lstStyle/>
            <a:p>
              <a:pPr algn="ctr"/>
              <a:r>
                <a:rPr lang="fr-CH" sz="3200" b="1" smtClean="0"/>
                <a:t>1</a:t>
              </a:r>
              <a:endParaRPr lang="fr-CH" sz="3200" b="1"/>
            </a:p>
          </p:txBody>
        </p:sp>
        <p:sp>
          <p:nvSpPr>
            <p:cNvPr id="28" name="ZoneTexte 27"/>
            <p:cNvSpPr txBox="1"/>
            <p:nvPr/>
          </p:nvSpPr>
          <p:spPr>
            <a:xfrm>
              <a:off x="4055928" y="842232"/>
              <a:ext cx="685856" cy="712326"/>
            </a:xfrm>
            <a:prstGeom prst="rect">
              <a:avLst/>
            </a:prstGeom>
            <a:noFill/>
          </p:spPr>
          <p:txBody>
            <a:bodyPr wrap="square" rtlCol="0">
              <a:spAutoFit/>
            </a:bodyPr>
            <a:lstStyle/>
            <a:p>
              <a:pPr algn="ctr"/>
              <a:r>
                <a:rPr lang="fr-CH" sz="3200" b="1" smtClean="0"/>
                <a:t>2</a:t>
              </a:r>
              <a:endParaRPr lang="fr-CH" sz="3200" b="1"/>
            </a:p>
          </p:txBody>
        </p:sp>
        <p:sp>
          <p:nvSpPr>
            <p:cNvPr id="29" name="ZoneTexte 28"/>
            <p:cNvSpPr txBox="1"/>
            <p:nvPr/>
          </p:nvSpPr>
          <p:spPr>
            <a:xfrm>
              <a:off x="5224663" y="842232"/>
              <a:ext cx="685856" cy="712326"/>
            </a:xfrm>
            <a:prstGeom prst="rect">
              <a:avLst/>
            </a:prstGeom>
            <a:noFill/>
          </p:spPr>
          <p:txBody>
            <a:bodyPr wrap="square" rtlCol="0">
              <a:spAutoFit/>
            </a:bodyPr>
            <a:lstStyle/>
            <a:p>
              <a:pPr algn="ctr"/>
              <a:r>
                <a:rPr lang="fr-CH" sz="3200" b="1" smtClean="0"/>
                <a:t>3</a:t>
              </a:r>
              <a:endParaRPr lang="fr-CH" sz="3200" b="1"/>
            </a:p>
          </p:txBody>
        </p:sp>
        <p:sp>
          <p:nvSpPr>
            <p:cNvPr id="30" name="ZoneTexte 29"/>
            <p:cNvSpPr txBox="1"/>
            <p:nvPr/>
          </p:nvSpPr>
          <p:spPr>
            <a:xfrm>
              <a:off x="6453665" y="842232"/>
              <a:ext cx="685856" cy="712326"/>
            </a:xfrm>
            <a:prstGeom prst="rect">
              <a:avLst/>
            </a:prstGeom>
            <a:noFill/>
          </p:spPr>
          <p:txBody>
            <a:bodyPr wrap="square" rtlCol="0">
              <a:spAutoFit/>
            </a:bodyPr>
            <a:lstStyle/>
            <a:p>
              <a:pPr algn="ctr"/>
              <a:r>
                <a:rPr lang="fr-CH" sz="3200" b="1" smtClean="0"/>
                <a:t>4</a:t>
              </a:r>
              <a:endParaRPr lang="fr-CH" sz="3200" b="1"/>
            </a:p>
          </p:txBody>
        </p:sp>
        <p:sp>
          <p:nvSpPr>
            <p:cNvPr id="31" name="ZoneTexte 30"/>
            <p:cNvSpPr txBox="1"/>
            <p:nvPr/>
          </p:nvSpPr>
          <p:spPr>
            <a:xfrm>
              <a:off x="7531044" y="842232"/>
              <a:ext cx="685856" cy="712326"/>
            </a:xfrm>
            <a:prstGeom prst="rect">
              <a:avLst/>
            </a:prstGeom>
            <a:noFill/>
          </p:spPr>
          <p:txBody>
            <a:bodyPr wrap="square" rtlCol="0">
              <a:spAutoFit/>
            </a:bodyPr>
            <a:lstStyle/>
            <a:p>
              <a:pPr algn="ctr"/>
              <a:r>
                <a:rPr lang="fr-CH" sz="3200" b="1" smtClean="0">
                  <a:solidFill>
                    <a:srgbClr val="8EB4E3"/>
                  </a:solidFill>
                </a:rPr>
                <a:t>5</a:t>
              </a:r>
              <a:endParaRPr lang="fr-CH" sz="3200" b="1">
                <a:solidFill>
                  <a:srgbClr val="8EB4E3"/>
                </a:solidFill>
              </a:endParaRPr>
            </a:p>
          </p:txBody>
        </p:sp>
        <p:sp>
          <p:nvSpPr>
            <p:cNvPr id="32" name="ZoneTexte 31"/>
            <p:cNvSpPr txBox="1"/>
            <p:nvPr/>
          </p:nvSpPr>
          <p:spPr>
            <a:xfrm rot="16200000">
              <a:off x="7243836" y="2138427"/>
              <a:ext cx="1146817" cy="652221"/>
            </a:xfrm>
            <a:prstGeom prst="rect">
              <a:avLst/>
            </a:prstGeom>
            <a:noFill/>
          </p:spPr>
          <p:txBody>
            <a:bodyPr wrap="square" rtlCol="0">
              <a:spAutoFit/>
            </a:bodyPr>
            <a:lstStyle/>
            <a:p>
              <a:r>
                <a:rPr lang="fr-CH" smtClean="0">
                  <a:solidFill>
                    <a:srgbClr val="8EB4E3"/>
                  </a:solidFill>
                </a:rPr>
                <a:t>Transfert</a:t>
              </a:r>
              <a:endParaRPr lang="fr-CH">
                <a:solidFill>
                  <a:srgbClr val="8EB4E3"/>
                </a:solidFill>
              </a:endParaRPr>
            </a:p>
          </p:txBody>
        </p:sp>
      </p:grpSp>
      <p:sp>
        <p:nvSpPr>
          <p:cNvPr id="34" name="ZoneTexte 33"/>
          <p:cNvSpPr txBox="1"/>
          <p:nvPr/>
        </p:nvSpPr>
        <p:spPr>
          <a:xfrm>
            <a:off x="0" y="0"/>
            <a:ext cx="2653441" cy="307777"/>
          </a:xfrm>
          <a:prstGeom prst="rect">
            <a:avLst/>
          </a:prstGeom>
          <a:noFill/>
        </p:spPr>
        <p:txBody>
          <a:bodyPr wrap="square" rtlCol="0">
            <a:spAutoFit/>
          </a:bodyPr>
          <a:lstStyle/>
          <a:p>
            <a:r>
              <a:rPr lang="fr-FR" sz="1400" b="1" dirty="0" smtClean="0">
                <a:solidFill>
                  <a:srgbClr val="BFBFBF"/>
                </a:solidFill>
              </a:rPr>
              <a:t>3. Recherches antérieures</a:t>
            </a:r>
            <a:endParaRPr lang="fr-FR" sz="1400" b="1" dirty="0">
              <a:solidFill>
                <a:srgbClr val="BFBFBF"/>
              </a:solidFill>
            </a:endParaRPr>
          </a:p>
        </p:txBody>
      </p:sp>
    </p:spTree>
    <p:extLst>
      <p:ext uri="{BB962C8B-B14F-4D97-AF65-F5344CB8AC3E}">
        <p14:creationId xmlns:p14="http://schemas.microsoft.com/office/powerpoint/2010/main" val="368237204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18</a:t>
            </a:fld>
            <a:endParaRPr lang="fr-CH"/>
          </a:p>
        </p:txBody>
      </p:sp>
      <p:sp>
        <p:nvSpPr>
          <p:cNvPr id="6" name="Espace réservé du texte 5"/>
          <p:cNvSpPr>
            <a:spLocks noGrp="1"/>
          </p:cNvSpPr>
          <p:nvPr>
            <p:ph type="body" sz="quarter" idx="10"/>
          </p:nvPr>
        </p:nvSpPr>
        <p:spPr>
          <a:xfrm>
            <a:off x="304800" y="1268760"/>
            <a:ext cx="6934200" cy="3970859"/>
          </a:xfrm>
        </p:spPr>
        <p:txBody>
          <a:bodyPr/>
          <a:lstStyle/>
          <a:p>
            <a:r>
              <a:rPr lang="fr-CH" b="0" dirty="0">
                <a:solidFill>
                  <a:srgbClr val="3B62AF"/>
                </a:solidFill>
                <a:latin typeface="Arial" charset="0"/>
              </a:rPr>
              <a:t>A</a:t>
            </a:r>
            <a:r>
              <a:rPr lang="fr-CH" b="0" dirty="0" smtClean="0">
                <a:solidFill>
                  <a:srgbClr val="3B62AF"/>
                </a:solidFill>
                <a:latin typeface="Arial" charset="0"/>
              </a:rPr>
              <a:t>utoévaluation</a:t>
            </a:r>
            <a:endParaRPr lang="fr-CH" b="0" dirty="0">
              <a:solidFill>
                <a:srgbClr val="3B62AF"/>
              </a:solidFill>
              <a:latin typeface="Arial" charset="0"/>
            </a:endParaRPr>
          </a:p>
        </p:txBody>
      </p:sp>
      <p:sp>
        <p:nvSpPr>
          <p:cNvPr id="7" name="Espace réservé de la date 6"/>
          <p:cNvSpPr>
            <a:spLocks noGrp="1"/>
          </p:cNvSpPr>
          <p:nvPr>
            <p:ph type="dt" sz="half" idx="2"/>
          </p:nvPr>
        </p:nvSpPr>
        <p:spPr/>
        <p:txBody>
          <a:bodyPr/>
          <a:lstStyle/>
          <a:p>
            <a:pPr>
              <a:defRPr/>
            </a:pPr>
            <a:r>
              <a:rPr lang="fr-CH" smtClean="0"/>
              <a:t>6 février 2012</a:t>
            </a:r>
            <a:endParaRPr lang="fr-CH"/>
          </a:p>
        </p:txBody>
      </p:sp>
      <p:graphicFrame>
        <p:nvGraphicFramePr>
          <p:cNvPr id="9" name="Tableau 8"/>
          <p:cNvGraphicFramePr>
            <a:graphicFrameLocks noGrp="1"/>
          </p:cNvGraphicFramePr>
          <p:nvPr>
            <p:extLst>
              <p:ext uri="{D42A27DB-BD31-4B8C-83A1-F6EECF244321}">
                <p14:modId xmlns:p14="http://schemas.microsoft.com/office/powerpoint/2010/main" val="832610321"/>
              </p:ext>
            </p:extLst>
          </p:nvPr>
        </p:nvGraphicFramePr>
        <p:xfrm>
          <a:off x="605052" y="2968805"/>
          <a:ext cx="6127188" cy="1898290"/>
        </p:xfrm>
        <a:graphic>
          <a:graphicData uri="http://schemas.openxmlformats.org/drawingml/2006/table">
            <a:tbl>
              <a:tblPr firstRow="1" bandRow="1">
                <a:tableStyleId>{5C22544A-7EE6-4342-B048-85BDC9FD1C3A}</a:tableStyleId>
              </a:tblPr>
              <a:tblGrid>
                <a:gridCol w="1531797"/>
                <a:gridCol w="1531797"/>
                <a:gridCol w="1531797"/>
                <a:gridCol w="1531797"/>
              </a:tblGrid>
              <a:tr h="629105">
                <a:tc>
                  <a:txBody>
                    <a:bodyPr/>
                    <a:lstStyle/>
                    <a:p>
                      <a:pPr algn="ctr"/>
                      <a:endParaRPr lang="fr-FR" dirty="0"/>
                    </a:p>
                  </a:txBody>
                  <a:tcPr anchor="ctr"/>
                </a:tc>
                <a:tc>
                  <a:txBody>
                    <a:bodyPr/>
                    <a:lstStyle/>
                    <a:p>
                      <a:pPr algn="ctr"/>
                      <a:r>
                        <a:rPr lang="fr-FR" dirty="0" smtClean="0"/>
                        <a:t>Pas d’</a:t>
                      </a:r>
                      <a:r>
                        <a:rPr lang="fr-FR" dirty="0" err="1" smtClean="0"/>
                        <a:t>autoéval</a:t>
                      </a:r>
                      <a:endParaRPr lang="fr-FR" dirty="0"/>
                    </a:p>
                  </a:txBody>
                  <a:tcPr anchor="ctr"/>
                </a:tc>
                <a:tc>
                  <a:txBody>
                    <a:bodyPr/>
                    <a:lstStyle/>
                    <a:p>
                      <a:pPr algn="ctr"/>
                      <a:r>
                        <a:rPr lang="fr-FR" dirty="0" smtClean="0"/>
                        <a:t>ANPUC</a:t>
                      </a:r>
                      <a:endParaRPr lang="fr-FR" dirty="0"/>
                    </a:p>
                  </a:txBody>
                  <a:tcPr anchor="ctr"/>
                </a:tc>
                <a:tc>
                  <a:txBody>
                    <a:bodyPr/>
                    <a:lstStyle/>
                    <a:p>
                      <a:pPr algn="ctr"/>
                      <a:r>
                        <a:rPr lang="fr-FR" dirty="0" smtClean="0"/>
                        <a:t>Autre </a:t>
                      </a:r>
                      <a:r>
                        <a:rPr lang="fr-FR" dirty="0" err="1" smtClean="0"/>
                        <a:t>autoéval</a:t>
                      </a:r>
                      <a:endParaRPr lang="fr-FR" dirty="0"/>
                    </a:p>
                  </a:txBody>
                  <a:tcPr anchor="ctr"/>
                </a:tc>
              </a:tr>
              <a:tr h="629105">
                <a:tc rowSpan="2">
                  <a:txBody>
                    <a:bodyPr/>
                    <a:lstStyle/>
                    <a:p>
                      <a:pPr algn="ctr"/>
                      <a:r>
                        <a:rPr lang="fr-FR" dirty="0" smtClean="0"/>
                        <a:t>Seuils de réflexivité atteints</a:t>
                      </a:r>
                      <a:endParaRPr lang="fr-FR" dirty="0"/>
                    </a:p>
                  </a:txBody>
                  <a:tcPr anchor="ctr"/>
                </a:tc>
                <a:tc>
                  <a:txBody>
                    <a:bodyPr/>
                    <a:lstStyle/>
                    <a:p>
                      <a:pPr algn="ctr"/>
                      <a:r>
                        <a:rPr lang="fr-FR" dirty="0" smtClean="0"/>
                        <a:t>1.25*</a:t>
                      </a:r>
                      <a:endParaRPr lang="fr-FR" dirty="0"/>
                    </a:p>
                  </a:txBody>
                  <a:tcPr anchor="ctr"/>
                </a:tc>
                <a:tc gridSpan="2">
                  <a:txBody>
                    <a:bodyPr/>
                    <a:lstStyle/>
                    <a:p>
                      <a:pPr algn="ctr"/>
                      <a:r>
                        <a:rPr lang="fr-FR" dirty="0" smtClean="0"/>
                        <a:t>2.1</a:t>
                      </a:r>
                      <a:endParaRPr lang="fr-FR" dirty="0"/>
                    </a:p>
                  </a:txBody>
                  <a:tcPr anchor="ctr"/>
                </a:tc>
                <a:tc hMerge="1">
                  <a:txBody>
                    <a:bodyPr/>
                    <a:lstStyle/>
                    <a:p>
                      <a:pPr algn="ctr"/>
                      <a:endParaRPr lang="fr-FR" dirty="0"/>
                    </a:p>
                  </a:txBody>
                  <a:tcPr anchor="ctr"/>
                </a:tc>
              </a:tr>
              <a:tr h="629105">
                <a:tc vMerge="1">
                  <a:txBody>
                    <a:bodyPr/>
                    <a:lstStyle/>
                    <a:p>
                      <a:endParaRPr lang="fr-FR" dirty="0"/>
                    </a:p>
                  </a:txBody>
                  <a:tcPr/>
                </a:tc>
                <a:tc>
                  <a:txBody>
                    <a:bodyPr/>
                    <a:lstStyle/>
                    <a:p>
                      <a:pPr algn="ctr"/>
                      <a:r>
                        <a:rPr lang="fr-FR" dirty="0" smtClean="0"/>
                        <a:t>1.25*</a:t>
                      </a:r>
                      <a:endParaRPr lang="fr-FR" dirty="0"/>
                    </a:p>
                  </a:txBody>
                  <a:tcPr anchor="ctr"/>
                </a:tc>
                <a:tc>
                  <a:txBody>
                    <a:bodyPr/>
                    <a:lstStyle/>
                    <a:p>
                      <a:pPr algn="ctr"/>
                      <a:r>
                        <a:rPr lang="fr-FR" dirty="0" smtClean="0"/>
                        <a:t>2.0</a:t>
                      </a:r>
                      <a:endParaRPr lang="fr-FR" dirty="0"/>
                    </a:p>
                  </a:txBody>
                  <a:tcPr anchor="ctr"/>
                </a:tc>
                <a:tc>
                  <a:txBody>
                    <a:bodyPr/>
                    <a:lstStyle/>
                    <a:p>
                      <a:pPr algn="ctr"/>
                      <a:r>
                        <a:rPr lang="fr-FR" dirty="0" smtClean="0"/>
                        <a:t>2.2</a:t>
                      </a:r>
                      <a:endParaRPr lang="fr-FR" dirty="0"/>
                    </a:p>
                  </a:txBody>
                  <a:tcPr anchor="ctr"/>
                </a:tc>
              </a:tr>
            </a:tbl>
          </a:graphicData>
        </a:graphic>
      </p:graphicFrame>
      <p:sp>
        <p:nvSpPr>
          <p:cNvPr id="8" name="ZoneTexte 7"/>
          <p:cNvSpPr txBox="1"/>
          <p:nvPr/>
        </p:nvSpPr>
        <p:spPr>
          <a:xfrm>
            <a:off x="0" y="0"/>
            <a:ext cx="2653441" cy="307777"/>
          </a:xfrm>
          <a:prstGeom prst="rect">
            <a:avLst/>
          </a:prstGeom>
          <a:noFill/>
        </p:spPr>
        <p:txBody>
          <a:bodyPr wrap="square" rtlCol="0">
            <a:spAutoFit/>
          </a:bodyPr>
          <a:lstStyle/>
          <a:p>
            <a:r>
              <a:rPr lang="fr-FR" sz="1400" b="1" dirty="0" smtClean="0">
                <a:solidFill>
                  <a:srgbClr val="BFBFBF"/>
                </a:solidFill>
              </a:rPr>
              <a:t>3. Recherches antérieures</a:t>
            </a:r>
            <a:endParaRPr lang="fr-FR" sz="1400" b="1" dirty="0">
              <a:solidFill>
                <a:srgbClr val="BFBFBF"/>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19</a:t>
            </a:fld>
            <a:endParaRPr lang="fr-CH"/>
          </a:p>
        </p:txBody>
      </p:sp>
      <p:sp>
        <p:nvSpPr>
          <p:cNvPr id="5" name="Espace réservé du texte 4"/>
          <p:cNvSpPr>
            <a:spLocks noGrp="1"/>
          </p:cNvSpPr>
          <p:nvPr>
            <p:ph type="body" sz="quarter" idx="10"/>
          </p:nvPr>
        </p:nvSpPr>
        <p:spPr/>
        <p:txBody>
          <a:bodyPr/>
          <a:lstStyle/>
          <a:p>
            <a:r>
              <a:rPr lang="fr-CH" b="0" dirty="0" smtClean="0">
                <a:solidFill>
                  <a:srgbClr val="3B62AF"/>
                </a:solidFill>
                <a:latin typeface="Arial" charset="0"/>
              </a:rPr>
              <a:t>Posture</a:t>
            </a:r>
            <a:r>
              <a:rPr lang="fr-CH" dirty="0" smtClean="0">
                <a:solidFill>
                  <a:srgbClr val="3B62AF"/>
                </a:solidFill>
                <a:latin typeface="Arial" charset="0"/>
              </a:rPr>
              <a:t> </a:t>
            </a:r>
            <a:r>
              <a:rPr lang="fr-CH" b="0" dirty="0">
                <a:solidFill>
                  <a:srgbClr val="3B62AF"/>
                </a:solidFill>
                <a:latin typeface="Arial" charset="0"/>
              </a:rPr>
              <a:t>du</a:t>
            </a:r>
            <a:r>
              <a:rPr lang="fr-CH" dirty="0" smtClean="0">
                <a:solidFill>
                  <a:srgbClr val="3B62AF"/>
                </a:solidFill>
                <a:latin typeface="Arial" charset="0"/>
              </a:rPr>
              <a:t> </a:t>
            </a:r>
            <a:r>
              <a:rPr lang="fr-CH" b="0" dirty="0">
                <a:solidFill>
                  <a:srgbClr val="3B62AF"/>
                </a:solidFill>
                <a:latin typeface="Arial" charset="0"/>
              </a:rPr>
              <a:t>mentor</a:t>
            </a:r>
          </a:p>
        </p:txBody>
      </p:sp>
      <p:sp>
        <p:nvSpPr>
          <p:cNvPr id="6" name="Espace réservé de la date 5"/>
          <p:cNvSpPr>
            <a:spLocks noGrp="1"/>
          </p:cNvSpPr>
          <p:nvPr>
            <p:ph type="dt" sz="half" idx="2"/>
          </p:nvPr>
        </p:nvSpPr>
        <p:spPr/>
        <p:txBody>
          <a:bodyPr/>
          <a:lstStyle/>
          <a:p>
            <a:pPr>
              <a:defRPr/>
            </a:pPr>
            <a:r>
              <a:rPr lang="fr-CH" smtClean="0"/>
              <a:t>6 février 2012</a:t>
            </a:r>
            <a:endParaRPr lang="fr-CH"/>
          </a:p>
        </p:txBody>
      </p:sp>
      <p:graphicFrame>
        <p:nvGraphicFramePr>
          <p:cNvPr id="7" name="Tableau 6"/>
          <p:cNvGraphicFramePr>
            <a:graphicFrameLocks noGrp="1"/>
          </p:cNvGraphicFramePr>
          <p:nvPr>
            <p:extLst>
              <p:ext uri="{D42A27DB-BD31-4B8C-83A1-F6EECF244321}">
                <p14:modId xmlns:p14="http://schemas.microsoft.com/office/powerpoint/2010/main" val="388145693"/>
              </p:ext>
            </p:extLst>
          </p:nvPr>
        </p:nvGraphicFramePr>
        <p:xfrm>
          <a:off x="304800" y="3068960"/>
          <a:ext cx="6934200" cy="2560320"/>
        </p:xfrm>
        <a:graphic>
          <a:graphicData uri="http://schemas.openxmlformats.org/drawingml/2006/table">
            <a:tbl>
              <a:tblPr firstRow="1" bandRow="1">
                <a:tableStyleId>{B301B821-A1FF-4177-AEE7-76D212191A09}</a:tableStyleId>
              </a:tblPr>
              <a:tblGrid>
                <a:gridCol w="2311400"/>
                <a:gridCol w="2311400"/>
                <a:gridCol w="2311400"/>
              </a:tblGrid>
              <a:tr h="419947">
                <a:tc>
                  <a:txBody>
                    <a:bodyPr/>
                    <a:lstStyle/>
                    <a:p>
                      <a:pPr algn="ctr"/>
                      <a:endParaRPr lang="fr-FR" dirty="0"/>
                    </a:p>
                  </a:txBody>
                  <a:tcPr anchor="ctr"/>
                </a:tc>
                <a:tc>
                  <a:txBody>
                    <a:bodyPr/>
                    <a:lstStyle/>
                    <a:p>
                      <a:pPr algn="ctr"/>
                      <a:r>
                        <a:rPr lang="fr-FR" dirty="0" smtClean="0"/>
                        <a:t>Groupe estiment le mentor moins…</a:t>
                      </a:r>
                      <a:endParaRPr lang="fr-FR" dirty="0"/>
                    </a:p>
                  </a:txBody>
                  <a:tcPr anchor="ctr"/>
                </a:tc>
                <a:tc>
                  <a:txBody>
                    <a:bodyPr/>
                    <a:lstStyle/>
                    <a:p>
                      <a:pPr algn="ctr"/>
                      <a:r>
                        <a:rPr lang="fr-FR" dirty="0" smtClean="0"/>
                        <a:t>Groupe estimant le mentor plus…</a:t>
                      </a:r>
                      <a:endParaRPr lang="fr-FR" dirty="0"/>
                    </a:p>
                  </a:txBody>
                  <a:tcPr anchor="ctr"/>
                </a:tc>
              </a:tr>
              <a:tr h="609600">
                <a:tc>
                  <a:txBody>
                    <a:bodyPr/>
                    <a:lstStyle/>
                    <a:p>
                      <a:pPr algn="ctr"/>
                      <a:r>
                        <a:rPr lang="fr-FR" dirty="0" smtClean="0"/>
                        <a:t>… dans une posture prescriptive</a:t>
                      </a:r>
                      <a:endParaRPr lang="fr-FR" dirty="0"/>
                    </a:p>
                  </a:txBody>
                  <a:tcPr anchor="ctr"/>
                </a:tc>
                <a:tc>
                  <a:txBody>
                    <a:bodyPr/>
                    <a:lstStyle/>
                    <a:p>
                      <a:pPr algn="ctr"/>
                      <a:r>
                        <a:rPr lang="fr-FR" dirty="0" smtClean="0"/>
                        <a:t>1.62</a:t>
                      </a:r>
                      <a:endParaRPr lang="fr-FR" dirty="0"/>
                    </a:p>
                  </a:txBody>
                  <a:tcPr anchor="ctr"/>
                </a:tc>
                <a:tc>
                  <a:txBody>
                    <a:bodyPr/>
                    <a:lstStyle/>
                    <a:p>
                      <a:pPr algn="ctr"/>
                      <a:r>
                        <a:rPr lang="fr-FR" dirty="0" smtClean="0"/>
                        <a:t>1.75</a:t>
                      </a:r>
                      <a:endParaRPr lang="fr-FR" dirty="0"/>
                    </a:p>
                  </a:txBody>
                  <a:tcPr anchor="ctr"/>
                </a:tc>
              </a:tr>
              <a:tr h="609600">
                <a:tc>
                  <a:txBody>
                    <a:bodyPr/>
                    <a:lstStyle/>
                    <a:p>
                      <a:pPr algn="ctr"/>
                      <a:r>
                        <a:rPr lang="fr-FR" dirty="0" smtClean="0"/>
                        <a:t>… dans une posture interprétative</a:t>
                      </a:r>
                      <a:endParaRPr lang="fr-FR" dirty="0"/>
                    </a:p>
                  </a:txBody>
                  <a:tcPr anchor="ctr"/>
                </a:tc>
                <a:tc>
                  <a:txBody>
                    <a:bodyPr/>
                    <a:lstStyle/>
                    <a:p>
                      <a:pPr algn="ctr"/>
                      <a:r>
                        <a:rPr lang="fr-FR" dirty="0" smtClean="0"/>
                        <a:t>1.63*</a:t>
                      </a:r>
                      <a:endParaRPr lang="fr-FR" dirty="0"/>
                    </a:p>
                  </a:txBody>
                  <a:tcPr anchor="ctr"/>
                </a:tc>
                <a:tc>
                  <a:txBody>
                    <a:bodyPr/>
                    <a:lstStyle/>
                    <a:p>
                      <a:pPr algn="ctr"/>
                      <a:r>
                        <a:rPr lang="fr-FR" dirty="0" smtClean="0"/>
                        <a:t>2</a:t>
                      </a:r>
                      <a:endParaRPr lang="fr-FR" dirty="0"/>
                    </a:p>
                  </a:txBody>
                  <a:tcPr anchor="ctr"/>
                </a:tc>
              </a:tr>
              <a:tr h="609600">
                <a:tc>
                  <a:txBody>
                    <a:bodyPr/>
                    <a:lstStyle/>
                    <a:p>
                      <a:pPr algn="ctr"/>
                      <a:r>
                        <a:rPr lang="fr-FR" dirty="0" smtClean="0"/>
                        <a:t>… dans une posture de soutien</a:t>
                      </a:r>
                      <a:endParaRPr lang="fr-FR" dirty="0"/>
                    </a:p>
                  </a:txBody>
                  <a:tcPr anchor="ctr"/>
                </a:tc>
                <a:tc>
                  <a:txBody>
                    <a:bodyPr/>
                    <a:lstStyle/>
                    <a:p>
                      <a:pPr algn="ctr"/>
                      <a:r>
                        <a:rPr lang="fr-FR" dirty="0" smtClean="0"/>
                        <a:t>1.45*</a:t>
                      </a:r>
                      <a:endParaRPr lang="fr-FR" dirty="0"/>
                    </a:p>
                  </a:txBody>
                  <a:tcPr anchor="ctr"/>
                </a:tc>
                <a:tc>
                  <a:txBody>
                    <a:bodyPr/>
                    <a:lstStyle/>
                    <a:p>
                      <a:pPr algn="ctr"/>
                      <a:r>
                        <a:rPr lang="fr-FR" dirty="0" smtClean="0"/>
                        <a:t>1.8</a:t>
                      </a:r>
                      <a:endParaRPr lang="fr-FR" dirty="0"/>
                    </a:p>
                  </a:txBody>
                  <a:tcPr anchor="ctr"/>
                </a:tc>
              </a:tr>
            </a:tbl>
          </a:graphicData>
        </a:graphic>
      </p:graphicFrame>
      <p:sp>
        <p:nvSpPr>
          <p:cNvPr id="8" name="ZoneTexte 7"/>
          <p:cNvSpPr txBox="1"/>
          <p:nvPr/>
        </p:nvSpPr>
        <p:spPr>
          <a:xfrm>
            <a:off x="0" y="0"/>
            <a:ext cx="2653441" cy="307777"/>
          </a:xfrm>
          <a:prstGeom prst="rect">
            <a:avLst/>
          </a:prstGeom>
          <a:noFill/>
        </p:spPr>
        <p:txBody>
          <a:bodyPr wrap="square" rtlCol="0">
            <a:spAutoFit/>
          </a:bodyPr>
          <a:lstStyle/>
          <a:p>
            <a:r>
              <a:rPr lang="fr-FR" sz="1400" b="1" dirty="0" smtClean="0">
                <a:solidFill>
                  <a:srgbClr val="BFBFBF"/>
                </a:solidFill>
              </a:rPr>
              <a:t>3. Recherches antérieures</a:t>
            </a:r>
            <a:endParaRPr lang="fr-FR" sz="1400" b="1" dirty="0">
              <a:solidFill>
                <a:srgbClr val="BFBFBF"/>
              </a:solidFill>
            </a:endParaRPr>
          </a:p>
        </p:txBody>
      </p:sp>
    </p:spTree>
    <p:extLst>
      <p:ext uri="{BB962C8B-B14F-4D97-AF65-F5344CB8AC3E}">
        <p14:creationId xmlns:p14="http://schemas.microsoft.com/office/powerpoint/2010/main" val="8759693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4"/>
          </p:nvPr>
        </p:nvSpPr>
        <p:spPr/>
        <p:txBody>
          <a:bodyPr/>
          <a:lstStyle/>
          <a:p>
            <a:pPr>
              <a:defRPr/>
            </a:pPr>
            <a:fld id="{1BB3C07E-AFE6-BF43-B3A4-F5BBCDF9C52D}" type="slidenum">
              <a:rPr lang="fr-FR" smtClean="0"/>
              <a:pPr>
                <a:defRPr/>
              </a:pPr>
              <a:t>2</a:t>
            </a:fld>
            <a:endParaRPr lang="fr-FR"/>
          </a:p>
        </p:txBody>
      </p:sp>
      <p:sp>
        <p:nvSpPr>
          <p:cNvPr id="6" name="Espace réservé du texte 5"/>
          <p:cNvSpPr>
            <a:spLocks noGrp="1"/>
          </p:cNvSpPr>
          <p:nvPr>
            <p:ph type="body" sz="quarter" idx="10"/>
          </p:nvPr>
        </p:nvSpPr>
        <p:spPr/>
        <p:txBody>
          <a:bodyPr/>
          <a:lstStyle/>
          <a:p>
            <a:r>
              <a:rPr lang="fr-CH" dirty="0" smtClean="0">
                <a:solidFill>
                  <a:srgbClr val="3B62AF"/>
                </a:solidFill>
                <a:latin typeface="Arial" charset="0"/>
              </a:rPr>
              <a:t>Développer la réflexion dans</a:t>
            </a:r>
            <a:br>
              <a:rPr lang="fr-CH" dirty="0" smtClean="0">
                <a:solidFill>
                  <a:srgbClr val="3B62AF"/>
                </a:solidFill>
                <a:latin typeface="Arial" charset="0"/>
              </a:rPr>
            </a:br>
            <a:r>
              <a:rPr lang="fr-CH" dirty="0" smtClean="0">
                <a:solidFill>
                  <a:srgbClr val="3B62AF"/>
                </a:solidFill>
                <a:latin typeface="Arial" charset="0"/>
              </a:rPr>
              <a:t>la formation des enseignants en utilisant un e-Portfolio</a:t>
            </a:r>
            <a:br>
              <a:rPr lang="fr-CH" dirty="0" smtClean="0">
                <a:solidFill>
                  <a:srgbClr val="3B62AF"/>
                </a:solidFill>
                <a:latin typeface="Arial" charset="0"/>
              </a:rPr>
            </a:br>
            <a:endParaRPr lang="fr-CH" dirty="0" smtClean="0">
              <a:solidFill>
                <a:srgbClr val="3B62AF"/>
              </a:solidFill>
              <a:latin typeface="Arial" charset="0"/>
            </a:endParaRPr>
          </a:p>
          <a:p>
            <a:r>
              <a:rPr lang="fr-CH" b="0" dirty="0" smtClean="0">
                <a:solidFill>
                  <a:srgbClr val="3B62AF"/>
                </a:solidFill>
                <a:latin typeface="Arial" charset="0"/>
              </a:rPr>
              <a:t>ou</a:t>
            </a:r>
            <a:r>
              <a:rPr lang="fr-CH" dirty="0" smtClean="0">
                <a:solidFill>
                  <a:srgbClr val="3B62AF"/>
                </a:solidFill>
                <a:latin typeface="Arial" charset="0"/>
              </a:rPr>
              <a:t/>
            </a:r>
            <a:br>
              <a:rPr lang="fr-CH" dirty="0" smtClean="0">
                <a:solidFill>
                  <a:srgbClr val="3B62AF"/>
                </a:solidFill>
                <a:latin typeface="Arial" charset="0"/>
              </a:rPr>
            </a:br>
            <a:endParaRPr lang="fr-CH" dirty="0" smtClean="0">
              <a:solidFill>
                <a:srgbClr val="3B62AF"/>
              </a:solidFill>
              <a:latin typeface="Arial" charset="0"/>
            </a:endParaRPr>
          </a:p>
          <a:p>
            <a:r>
              <a:rPr lang="fr-CH" dirty="0" smtClean="0">
                <a:solidFill>
                  <a:srgbClr val="3B62AF"/>
                </a:solidFill>
                <a:latin typeface="Arial" charset="0"/>
              </a:rPr>
              <a:t>Comment tenter de diminuer les biais que représente l'autoévaluation socialisée...</a:t>
            </a:r>
            <a:endParaRPr lang="fr-CH" dirty="0">
              <a:solidFill>
                <a:srgbClr val="3B62AF"/>
              </a:solidFill>
              <a:latin typeface="Arial" charset="0"/>
            </a:endParaRPr>
          </a:p>
        </p:txBody>
      </p:sp>
      <p:sp>
        <p:nvSpPr>
          <p:cNvPr id="7" name="Espace réservé du pied de page 6"/>
          <p:cNvSpPr>
            <a:spLocks noGrp="1"/>
          </p:cNvSpPr>
          <p:nvPr>
            <p:ph type="ftr" sz="quarter" idx="3"/>
          </p:nvPr>
        </p:nvSpPr>
        <p:spPr/>
        <p:txBody>
          <a:bodyPr/>
          <a:lstStyle/>
          <a:p>
            <a:pPr>
              <a:defRPr/>
            </a:pPr>
            <a:r>
              <a:rPr lang="fr-FR" dirty="0" smtClean="0"/>
              <a:t>Conférence Chicoutimi</a:t>
            </a:r>
            <a:endParaRPr lang="fr-FR" dirty="0"/>
          </a:p>
        </p:txBody>
      </p:sp>
      <p:sp>
        <p:nvSpPr>
          <p:cNvPr id="8" name="Espace réservé de la date 7"/>
          <p:cNvSpPr>
            <a:spLocks noGrp="1"/>
          </p:cNvSpPr>
          <p:nvPr>
            <p:ph type="dt" sz="half" idx="2"/>
          </p:nvPr>
        </p:nvSpPr>
        <p:spPr/>
        <p:txBody>
          <a:bodyPr/>
          <a:lstStyle/>
          <a:p>
            <a:pPr>
              <a:defRPr/>
            </a:pPr>
            <a:r>
              <a:rPr lang="fr-CH" smtClean="0"/>
              <a:t>6 février 2012</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20</a:t>
            </a:fld>
            <a:endParaRPr lang="fr-CH"/>
          </a:p>
        </p:txBody>
      </p:sp>
      <p:sp>
        <p:nvSpPr>
          <p:cNvPr id="5" name="Espace réservé du texte 4"/>
          <p:cNvSpPr>
            <a:spLocks noGrp="1"/>
          </p:cNvSpPr>
          <p:nvPr>
            <p:ph type="body" sz="quarter" idx="10"/>
          </p:nvPr>
        </p:nvSpPr>
        <p:spPr>
          <a:xfrm>
            <a:off x="304599" y="260649"/>
            <a:ext cx="6934200" cy="864096"/>
          </a:xfrm>
        </p:spPr>
        <p:txBody>
          <a:bodyPr/>
          <a:lstStyle/>
          <a:p>
            <a:r>
              <a:rPr lang="fr-CH" b="0" dirty="0" smtClean="0">
                <a:solidFill>
                  <a:srgbClr val="3B62AF"/>
                </a:solidFill>
                <a:latin typeface="Arial" charset="0"/>
              </a:rPr>
              <a:t>Types</a:t>
            </a:r>
            <a:r>
              <a:rPr lang="fr-CH" dirty="0" smtClean="0">
                <a:solidFill>
                  <a:srgbClr val="3B62AF"/>
                </a:solidFill>
                <a:latin typeface="Arial" charset="0"/>
              </a:rPr>
              <a:t> </a:t>
            </a:r>
            <a:r>
              <a:rPr lang="fr-CH" b="0" dirty="0">
                <a:solidFill>
                  <a:srgbClr val="3B62AF"/>
                </a:solidFill>
                <a:latin typeface="Arial" charset="0"/>
              </a:rPr>
              <a:t>d'entretien</a:t>
            </a:r>
          </a:p>
          <a:p>
            <a:endParaRPr lang="fr-CH" dirty="0">
              <a:solidFill>
                <a:srgbClr val="3B62AF"/>
              </a:solidFill>
              <a:latin typeface="Arial" charset="0"/>
            </a:endParaRPr>
          </a:p>
          <a:p>
            <a:endParaRPr lang="fr-CH" dirty="0" smtClean="0">
              <a:solidFill>
                <a:srgbClr val="3B62AF"/>
              </a:solidFill>
              <a:latin typeface="Arial" charset="0"/>
            </a:endParaRPr>
          </a:p>
          <a:p>
            <a:endParaRPr lang="fr-CH" dirty="0">
              <a:solidFill>
                <a:srgbClr val="3B62AF"/>
              </a:solidFill>
              <a:latin typeface="Arial" charset="0"/>
            </a:endParaRPr>
          </a:p>
          <a:p>
            <a:endParaRPr lang="fr-CH" dirty="0" smtClean="0">
              <a:solidFill>
                <a:srgbClr val="3B62AF"/>
              </a:solidFill>
              <a:latin typeface="Arial" charset="0"/>
            </a:endParaRPr>
          </a:p>
        </p:txBody>
      </p:sp>
      <p:sp>
        <p:nvSpPr>
          <p:cNvPr id="6" name="Espace réservé de la date 5"/>
          <p:cNvSpPr>
            <a:spLocks noGrp="1"/>
          </p:cNvSpPr>
          <p:nvPr>
            <p:ph type="dt" sz="half" idx="2"/>
          </p:nvPr>
        </p:nvSpPr>
        <p:spPr/>
        <p:txBody>
          <a:bodyPr/>
          <a:lstStyle/>
          <a:p>
            <a:pPr>
              <a:defRPr/>
            </a:pPr>
            <a:r>
              <a:rPr lang="fr-CH" smtClean="0"/>
              <a:t>6 février 2012</a:t>
            </a:r>
            <a:endParaRPr lang="fr-CH"/>
          </a:p>
        </p:txBody>
      </p:sp>
      <p:graphicFrame>
        <p:nvGraphicFramePr>
          <p:cNvPr id="8" name="Tableau 7"/>
          <p:cNvGraphicFramePr>
            <a:graphicFrameLocks noGrp="1"/>
          </p:cNvGraphicFramePr>
          <p:nvPr>
            <p:extLst>
              <p:ext uri="{D42A27DB-BD31-4B8C-83A1-F6EECF244321}">
                <p14:modId xmlns:p14="http://schemas.microsoft.com/office/powerpoint/2010/main" val="823897244"/>
              </p:ext>
            </p:extLst>
          </p:nvPr>
        </p:nvGraphicFramePr>
        <p:xfrm>
          <a:off x="484661" y="1484784"/>
          <a:ext cx="7268910" cy="1280160"/>
        </p:xfrm>
        <a:graphic>
          <a:graphicData uri="http://schemas.openxmlformats.org/drawingml/2006/table">
            <a:tbl>
              <a:tblPr firstRow="1" bandRow="1">
                <a:tableStyleId>{B301B821-A1FF-4177-AEE7-76D212191A09}</a:tableStyleId>
              </a:tblPr>
              <a:tblGrid>
                <a:gridCol w="2422970"/>
                <a:gridCol w="2422970"/>
                <a:gridCol w="2422970"/>
              </a:tblGrid>
              <a:tr h="326524">
                <a:tc>
                  <a:txBody>
                    <a:bodyPr/>
                    <a:lstStyle/>
                    <a:p>
                      <a:pPr algn="ctr"/>
                      <a:endParaRPr lang="fr-FR" dirty="0"/>
                    </a:p>
                  </a:txBody>
                  <a:tcPr anchor="ctr"/>
                </a:tc>
                <a:tc>
                  <a:txBody>
                    <a:bodyPr/>
                    <a:lstStyle/>
                    <a:p>
                      <a:pPr algn="ctr"/>
                      <a:r>
                        <a:rPr lang="fr-FR" dirty="0" smtClean="0"/>
                        <a:t>Groupe estiment les entretiens moins…</a:t>
                      </a:r>
                      <a:endParaRPr lang="fr-FR" dirty="0"/>
                    </a:p>
                  </a:txBody>
                  <a:tcPr anchor="ctr"/>
                </a:tc>
                <a:tc>
                  <a:txBody>
                    <a:bodyPr/>
                    <a:lstStyle/>
                    <a:p>
                      <a:pPr algn="ctr"/>
                      <a:r>
                        <a:rPr lang="fr-FR" dirty="0" smtClean="0"/>
                        <a:t>Groupe estimant les entretiens plus…</a:t>
                      </a:r>
                      <a:endParaRPr lang="fr-FR" dirty="0"/>
                    </a:p>
                  </a:txBody>
                  <a:tcPr anchor="ctr"/>
                </a:tc>
              </a:tr>
              <a:tr h="326524">
                <a:tc>
                  <a:txBody>
                    <a:bodyPr/>
                    <a:lstStyle/>
                    <a:p>
                      <a:pPr algn="ctr"/>
                      <a:r>
                        <a:rPr lang="fr-FR" dirty="0" smtClean="0"/>
                        <a:t>… de type feedback, réflexion et coaching</a:t>
                      </a:r>
                      <a:endParaRPr lang="fr-FR" dirty="0"/>
                    </a:p>
                  </a:txBody>
                  <a:tcPr anchor="ctr"/>
                </a:tc>
                <a:tc>
                  <a:txBody>
                    <a:bodyPr/>
                    <a:lstStyle/>
                    <a:p>
                      <a:pPr algn="ctr"/>
                      <a:r>
                        <a:rPr lang="fr-FR" dirty="0" smtClean="0"/>
                        <a:t>1.15*</a:t>
                      </a:r>
                      <a:endParaRPr lang="fr-FR" dirty="0"/>
                    </a:p>
                  </a:txBody>
                  <a:tcPr anchor="ctr"/>
                </a:tc>
                <a:tc>
                  <a:txBody>
                    <a:bodyPr/>
                    <a:lstStyle/>
                    <a:p>
                      <a:pPr algn="ctr"/>
                      <a:r>
                        <a:rPr lang="fr-FR" dirty="0" smtClean="0"/>
                        <a:t>2.8</a:t>
                      </a:r>
                      <a:endParaRPr lang="fr-FR" dirty="0"/>
                    </a:p>
                  </a:txBody>
                  <a:tcPr anchor="ctr"/>
                </a:tc>
              </a:tr>
            </a:tbl>
          </a:graphicData>
        </a:graphic>
      </p:graphicFrame>
      <p:graphicFrame>
        <p:nvGraphicFramePr>
          <p:cNvPr id="7" name="G 3"/>
          <p:cNvGraphicFramePr>
            <a:graphicFrameLocks/>
          </p:cNvGraphicFramePr>
          <p:nvPr>
            <p:extLst>
              <p:ext uri="{D42A27DB-BD31-4B8C-83A1-F6EECF244321}">
                <p14:modId xmlns:p14="http://schemas.microsoft.com/office/powerpoint/2010/main" val="3106001038"/>
              </p:ext>
            </p:extLst>
          </p:nvPr>
        </p:nvGraphicFramePr>
        <p:xfrm>
          <a:off x="457200" y="3933056"/>
          <a:ext cx="8229600" cy="2193107"/>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p:cNvSpPr txBox="1"/>
          <p:nvPr/>
        </p:nvSpPr>
        <p:spPr>
          <a:xfrm>
            <a:off x="0" y="0"/>
            <a:ext cx="2653441" cy="307777"/>
          </a:xfrm>
          <a:prstGeom prst="rect">
            <a:avLst/>
          </a:prstGeom>
          <a:noFill/>
        </p:spPr>
        <p:txBody>
          <a:bodyPr wrap="square" rtlCol="0">
            <a:spAutoFit/>
          </a:bodyPr>
          <a:lstStyle/>
          <a:p>
            <a:r>
              <a:rPr lang="fr-FR" sz="1400" b="1" dirty="0" smtClean="0">
                <a:solidFill>
                  <a:srgbClr val="BFBFBF"/>
                </a:solidFill>
              </a:rPr>
              <a:t>3. Recherches antérieures</a:t>
            </a:r>
            <a:endParaRPr lang="fr-FR" sz="1400" b="1" dirty="0">
              <a:solidFill>
                <a:srgbClr val="BFBFBF"/>
              </a:solidFill>
            </a:endParaRPr>
          </a:p>
        </p:txBody>
      </p:sp>
      <p:sp>
        <p:nvSpPr>
          <p:cNvPr id="2" name="ZoneTexte 1"/>
          <p:cNvSpPr txBox="1"/>
          <p:nvPr/>
        </p:nvSpPr>
        <p:spPr>
          <a:xfrm>
            <a:off x="304599" y="3287306"/>
            <a:ext cx="6804428" cy="861774"/>
          </a:xfrm>
          <a:prstGeom prst="rect">
            <a:avLst/>
          </a:prstGeom>
          <a:noFill/>
        </p:spPr>
        <p:txBody>
          <a:bodyPr wrap="square" rtlCol="0">
            <a:spAutoFit/>
          </a:bodyPr>
          <a:lstStyle/>
          <a:p>
            <a:pPr marL="342900" indent="-342900">
              <a:spcBef>
                <a:spcPct val="20000"/>
              </a:spcBef>
            </a:pPr>
            <a:r>
              <a:rPr lang="fr-CH" sz="3200" dirty="0" smtClean="0">
                <a:solidFill>
                  <a:srgbClr val="3B62AF"/>
                </a:solidFill>
                <a:latin typeface="Arial" charset="0"/>
              </a:rPr>
              <a:t>Sujet</a:t>
            </a:r>
            <a:r>
              <a:rPr lang="fr-CH" sz="3200" b="1" dirty="0" smtClean="0">
                <a:solidFill>
                  <a:srgbClr val="3B62AF"/>
                </a:solidFill>
                <a:latin typeface="Arial" charset="0"/>
              </a:rPr>
              <a:t> </a:t>
            </a:r>
            <a:r>
              <a:rPr lang="fr-CH" sz="3200" dirty="0">
                <a:solidFill>
                  <a:srgbClr val="3B62AF"/>
                </a:solidFill>
                <a:latin typeface="Arial" charset="0"/>
              </a:rPr>
              <a:t>des</a:t>
            </a:r>
            <a:r>
              <a:rPr lang="fr-CH" sz="3200" b="1" dirty="0">
                <a:solidFill>
                  <a:srgbClr val="3B62AF"/>
                </a:solidFill>
                <a:latin typeface="Arial" charset="0"/>
              </a:rPr>
              <a:t> </a:t>
            </a:r>
            <a:r>
              <a:rPr lang="fr-CH" sz="3200" dirty="0">
                <a:solidFill>
                  <a:srgbClr val="3B62AF"/>
                </a:solidFill>
                <a:latin typeface="Arial" charset="0"/>
              </a:rPr>
              <a:t>textes</a:t>
            </a:r>
          </a:p>
          <a:p>
            <a:endParaRPr lang="fr-FR" dirty="0"/>
          </a:p>
        </p:txBody>
      </p:sp>
    </p:spTree>
    <p:extLst>
      <p:ext uri="{BB962C8B-B14F-4D97-AF65-F5344CB8AC3E}">
        <p14:creationId xmlns:p14="http://schemas.microsoft.com/office/powerpoint/2010/main" val="2749018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p:txBody>
          <a:bodyPr/>
          <a:lstStyle/>
          <a:p>
            <a:pPr>
              <a:defRPr/>
            </a:pPr>
            <a:r>
              <a:rPr lang="fr-CH" smtClean="0"/>
              <a:t>6 février 2012</a:t>
            </a:r>
            <a:endParaRPr lang="fr-FR" dirty="0"/>
          </a:p>
        </p:txBody>
      </p:sp>
      <p:sp>
        <p:nvSpPr>
          <p:cNvPr id="3" name="Espace réservé du pied de page 2"/>
          <p:cNvSpPr>
            <a:spLocks noGrp="1"/>
          </p:cNvSpPr>
          <p:nvPr>
            <p:ph type="ftr" sz="quarter" idx="3"/>
          </p:nvPr>
        </p:nvSpPr>
        <p:spPr/>
        <p:txBody>
          <a:bodyPr/>
          <a:lstStyle/>
          <a:p>
            <a:pPr>
              <a:defRPr/>
            </a:pPr>
            <a:r>
              <a:rPr lang="fr-FR" smtClean="0"/>
              <a:t>Conférence Chicoutimi</a:t>
            </a:r>
            <a:endParaRPr lang="fr-FR"/>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FR" smtClean="0"/>
              <a:pPr>
                <a:defRPr/>
              </a:pPr>
              <a:t>21</a:t>
            </a:fld>
            <a:endParaRPr lang="fr-FR"/>
          </a:p>
        </p:txBody>
      </p:sp>
      <p:sp>
        <p:nvSpPr>
          <p:cNvPr id="5" name="Espace réservé du texte 4"/>
          <p:cNvSpPr>
            <a:spLocks noGrp="1"/>
          </p:cNvSpPr>
          <p:nvPr>
            <p:ph type="body" sz="quarter" idx="10"/>
          </p:nvPr>
        </p:nvSpPr>
        <p:spPr>
          <a:xfrm>
            <a:off x="457200" y="916312"/>
            <a:ext cx="6934200" cy="4906963"/>
          </a:xfrm>
        </p:spPr>
        <p:txBody>
          <a:bodyPr/>
          <a:lstStyle/>
          <a:p>
            <a:r>
              <a:rPr lang="fr-FR" b="0" dirty="0">
                <a:solidFill>
                  <a:srgbClr val="3B62AF"/>
                </a:solidFill>
                <a:latin typeface="Arial" charset="0"/>
              </a:rPr>
              <a:t>Exemples tirés du dossier d’apprentissage actuel</a:t>
            </a:r>
          </a:p>
        </p:txBody>
      </p:sp>
      <p:pic>
        <p:nvPicPr>
          <p:cNvPr id="6" name="Image 5"/>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a:ext>
            </a:extLst>
          </a:blip>
          <a:srcRect/>
          <a:stretch/>
        </p:blipFill>
        <p:spPr>
          <a:xfrm rot="460140">
            <a:off x="2843808" y="2276872"/>
            <a:ext cx="6012244" cy="4373425"/>
          </a:xfrm>
          <a:prstGeom prst="rect">
            <a:avLst/>
          </a:prstGeom>
        </p:spPr>
      </p:pic>
      <p:pic>
        <p:nvPicPr>
          <p:cNvPr id="7" name="Imag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21107787">
            <a:off x="1728450" y="406281"/>
            <a:ext cx="4422379" cy="5956924"/>
          </a:xfrm>
          <a:prstGeom prst="rect">
            <a:avLst/>
          </a:prstGeom>
        </p:spPr>
      </p:pic>
      <p:pic>
        <p:nvPicPr>
          <p:cNvPr id="8" name="Image 7" descr="Capture d’écran 2012-02-01 à 16.14.43.jpg"/>
          <p:cNvPicPr>
            <a:picLocks noChangeAspect="1"/>
          </p:cNvPicPr>
          <p:nvPr/>
        </p:nvPicPr>
        <p:blipFill>
          <a:blip r:embed="rId5">
            <a:extLst>
              <a:ext uri="{28A0092B-C50C-407E-A947-70E740481C1C}">
                <a14:useLocalDpi xmlns:a14="http://schemas.microsoft.com/office/drawing/2010/main"/>
              </a:ext>
            </a:extLst>
          </a:blip>
          <a:stretch>
            <a:fillRect/>
          </a:stretch>
        </p:blipFill>
        <p:spPr>
          <a:xfrm rot="21424837">
            <a:off x="1907704" y="620688"/>
            <a:ext cx="6502400" cy="5232400"/>
          </a:xfrm>
          <a:prstGeom prst="rect">
            <a:avLst/>
          </a:prstGeom>
        </p:spPr>
      </p:pic>
      <p:pic>
        <p:nvPicPr>
          <p:cNvPr id="9" name="Image 8" descr="IMG_0261.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6118202">
            <a:off x="1728000" y="1387431"/>
            <a:ext cx="6790201" cy="4839706"/>
          </a:xfrm>
          <a:prstGeom prst="rect">
            <a:avLst/>
          </a:prstGeom>
        </p:spPr>
      </p:pic>
      <p:pic>
        <p:nvPicPr>
          <p:cNvPr id="10" name="Image 9" descr="IMG_0258.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030542">
            <a:off x="2571959" y="1484784"/>
            <a:ext cx="5244075" cy="3933056"/>
          </a:xfrm>
          <a:prstGeom prst="rect">
            <a:avLst/>
          </a:prstGeom>
        </p:spPr>
      </p:pic>
      <p:sp>
        <p:nvSpPr>
          <p:cNvPr id="11" name="ZoneTexte 10"/>
          <p:cNvSpPr txBox="1"/>
          <p:nvPr/>
        </p:nvSpPr>
        <p:spPr>
          <a:xfrm>
            <a:off x="0" y="0"/>
            <a:ext cx="2653441" cy="307777"/>
          </a:xfrm>
          <a:prstGeom prst="rect">
            <a:avLst/>
          </a:prstGeom>
          <a:noFill/>
        </p:spPr>
        <p:txBody>
          <a:bodyPr wrap="square" rtlCol="0">
            <a:spAutoFit/>
          </a:bodyPr>
          <a:lstStyle/>
          <a:p>
            <a:r>
              <a:rPr lang="fr-FR" sz="1400" b="1" dirty="0" smtClean="0">
                <a:solidFill>
                  <a:srgbClr val="BFBFBF"/>
                </a:solidFill>
              </a:rPr>
              <a:t>3. Recherches antérieures</a:t>
            </a:r>
            <a:endParaRPr lang="fr-FR" sz="1400" b="1" dirty="0">
              <a:solidFill>
                <a:srgbClr val="BFBFBF"/>
              </a:solidFill>
            </a:endParaRPr>
          </a:p>
        </p:txBody>
      </p:sp>
    </p:spTree>
    <p:extLst>
      <p:ext uri="{BB962C8B-B14F-4D97-AF65-F5344CB8AC3E}">
        <p14:creationId xmlns:p14="http://schemas.microsoft.com/office/powerpoint/2010/main" val="39042287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FR" smtClean="0"/>
              <a:t>Conférence Chicoutimi</a:t>
            </a:r>
            <a:endParaRPr lang="fr-FR"/>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FR" smtClean="0"/>
              <a:pPr>
                <a:defRPr/>
              </a:pPr>
              <a:t>22</a:t>
            </a:fld>
            <a:endParaRPr lang="fr-FR"/>
          </a:p>
        </p:txBody>
      </p:sp>
      <p:sp>
        <p:nvSpPr>
          <p:cNvPr id="5" name="Espace réservé du texte 4"/>
          <p:cNvSpPr>
            <a:spLocks noGrp="1"/>
          </p:cNvSpPr>
          <p:nvPr>
            <p:ph type="body" sz="quarter" idx="10"/>
          </p:nvPr>
        </p:nvSpPr>
        <p:spPr>
          <a:xfrm>
            <a:off x="304800" y="332656"/>
            <a:ext cx="6934200" cy="4906963"/>
          </a:xfrm>
        </p:spPr>
        <p:txBody>
          <a:bodyPr/>
          <a:lstStyle/>
          <a:p>
            <a:r>
              <a:rPr lang="en-US" b="0" dirty="0" smtClean="0">
                <a:solidFill>
                  <a:srgbClr val="3B62AF"/>
                </a:solidFill>
                <a:latin typeface="Arial" charset="0"/>
              </a:rPr>
              <a:t>e</a:t>
            </a:r>
            <a:r>
              <a:rPr lang="en-US" b="0" dirty="0">
                <a:solidFill>
                  <a:srgbClr val="3B62AF"/>
                </a:solidFill>
                <a:latin typeface="Arial" charset="0"/>
              </a:rPr>
              <a:t>-Portfolio</a:t>
            </a:r>
            <a:endParaRPr lang="fr-FR" b="0" dirty="0">
              <a:solidFill>
                <a:srgbClr val="3B62AF"/>
              </a:solidFill>
              <a:latin typeface="Arial" charset="0"/>
            </a:endParaRPr>
          </a:p>
        </p:txBody>
      </p:sp>
      <p:sp>
        <p:nvSpPr>
          <p:cNvPr id="6" name="Espace réservé de la date 5"/>
          <p:cNvSpPr>
            <a:spLocks noGrp="1"/>
          </p:cNvSpPr>
          <p:nvPr>
            <p:ph type="dt" sz="half" idx="2"/>
          </p:nvPr>
        </p:nvSpPr>
        <p:spPr/>
        <p:txBody>
          <a:bodyPr/>
          <a:lstStyle/>
          <a:p>
            <a:pPr>
              <a:defRPr/>
            </a:pPr>
            <a:r>
              <a:rPr lang="fr-CH" smtClean="0"/>
              <a:t>6 février 2012</a:t>
            </a:r>
            <a:endParaRPr lang="fr-FR" dirty="0"/>
          </a:p>
        </p:txBody>
      </p:sp>
      <p:pic>
        <p:nvPicPr>
          <p:cNvPr id="8" name="Image 7" descr="poster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61864"/>
            <a:ext cx="5796136" cy="5796136"/>
          </a:xfrm>
          <a:prstGeom prst="rect">
            <a:avLst/>
          </a:prstGeom>
        </p:spPr>
      </p:pic>
      <p:pic>
        <p:nvPicPr>
          <p:cNvPr id="7" name="Image 6" descr="Capture d’écran 2012-01-30 à 16.24.54.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510710" y="260648"/>
            <a:ext cx="3503758" cy="3096344"/>
          </a:xfrm>
          <a:prstGeom prst="rect">
            <a:avLst/>
          </a:prstGeom>
        </p:spPr>
      </p:pic>
      <p:pic>
        <p:nvPicPr>
          <p:cNvPr id="9" name="Image 8"/>
          <p:cNvPicPr>
            <a:picLocks noChangeAspect="1"/>
          </p:cNvPicPr>
          <p:nvPr/>
        </p:nvPicPr>
        <p:blipFill>
          <a:blip r:embed="rId5"/>
          <a:stretch>
            <a:fillRect/>
          </a:stretch>
        </p:blipFill>
        <p:spPr>
          <a:xfrm rot="20373707">
            <a:off x="5387785" y="3236673"/>
            <a:ext cx="1674926" cy="1674926"/>
          </a:xfrm>
          <a:prstGeom prst="rect">
            <a:avLst/>
          </a:prstGeom>
        </p:spPr>
      </p:pic>
      <p:sp>
        <p:nvSpPr>
          <p:cNvPr id="10" name="ZoneTexte 9"/>
          <p:cNvSpPr txBox="1"/>
          <p:nvPr/>
        </p:nvSpPr>
        <p:spPr>
          <a:xfrm>
            <a:off x="0" y="0"/>
            <a:ext cx="3203848" cy="307777"/>
          </a:xfrm>
          <a:prstGeom prst="rect">
            <a:avLst/>
          </a:prstGeom>
          <a:noFill/>
        </p:spPr>
        <p:txBody>
          <a:bodyPr wrap="square" rtlCol="0">
            <a:spAutoFit/>
          </a:bodyPr>
          <a:lstStyle/>
          <a:p>
            <a:r>
              <a:rPr lang="fr-FR" sz="1400" b="1" dirty="0" smtClean="0">
                <a:solidFill>
                  <a:srgbClr val="BFBFBF"/>
                </a:solidFill>
              </a:rPr>
              <a:t>4. Récolte de traces par e-Portfolio</a:t>
            </a:r>
            <a:endParaRPr lang="fr-FR" sz="1400" b="1" dirty="0">
              <a:solidFill>
                <a:srgbClr val="BFBFBF"/>
              </a:solidFill>
            </a:endParaRPr>
          </a:p>
        </p:txBody>
      </p:sp>
    </p:spTree>
    <p:extLst>
      <p:ext uri="{BB962C8B-B14F-4D97-AF65-F5344CB8AC3E}">
        <p14:creationId xmlns:p14="http://schemas.microsoft.com/office/powerpoint/2010/main" val="3129431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23</a:t>
            </a:fld>
            <a:endParaRPr lang="fr-CH"/>
          </a:p>
        </p:txBody>
      </p:sp>
      <p:sp>
        <p:nvSpPr>
          <p:cNvPr id="5" name="Espace réservé du texte 4"/>
          <p:cNvSpPr>
            <a:spLocks noGrp="1"/>
          </p:cNvSpPr>
          <p:nvPr>
            <p:ph type="body" sz="quarter" idx="10"/>
          </p:nvPr>
        </p:nvSpPr>
        <p:spPr>
          <a:xfrm>
            <a:off x="304800" y="548680"/>
            <a:ext cx="6934200" cy="4906963"/>
          </a:xfrm>
        </p:spPr>
        <p:txBody>
          <a:bodyPr/>
          <a:lstStyle/>
          <a:p>
            <a:r>
              <a:rPr lang="fr-CH" b="0" dirty="0" smtClean="0">
                <a:solidFill>
                  <a:srgbClr val="3B62AF"/>
                </a:solidFill>
                <a:latin typeface="Arial" charset="0"/>
              </a:rPr>
              <a:t>Utilisation de l'outil</a:t>
            </a:r>
          </a:p>
          <a:p>
            <a:endParaRPr lang="fr-CH" sz="1800" b="0" dirty="0" smtClean="0">
              <a:solidFill>
                <a:srgbClr val="3B62AF"/>
              </a:solidFill>
              <a:latin typeface="Arial" charset="0"/>
            </a:endParaRPr>
          </a:p>
          <a:p>
            <a:pPr marL="457200" indent="-457200">
              <a:lnSpc>
                <a:spcPct val="95000"/>
              </a:lnSpc>
              <a:spcBef>
                <a:spcPct val="0"/>
              </a:spcBef>
              <a:buAutoNum type="arabicPeriod"/>
            </a:pPr>
            <a:r>
              <a:rPr lang="fr-CH" sz="2400" dirty="0">
                <a:solidFill>
                  <a:srgbClr val="444444"/>
                </a:solidFill>
                <a:latin typeface="Arial" charset="0"/>
              </a:rPr>
              <a:t>R</a:t>
            </a:r>
            <a:r>
              <a:rPr lang="fr-CH" sz="2400" dirty="0" smtClean="0">
                <a:solidFill>
                  <a:srgbClr val="444444"/>
                </a:solidFill>
                <a:latin typeface="Arial" charset="0"/>
              </a:rPr>
              <a:t>écolte de traces</a:t>
            </a:r>
          </a:p>
          <a:p>
            <a:pPr marL="457200" indent="-457200">
              <a:lnSpc>
                <a:spcPct val="95000"/>
              </a:lnSpc>
              <a:spcBef>
                <a:spcPct val="0"/>
              </a:spcBef>
              <a:buAutoNum type="arabicPeriod"/>
            </a:pPr>
            <a:endParaRPr lang="fr-CH" sz="2400" b="0" dirty="0" smtClean="0"/>
          </a:p>
          <a:p>
            <a:pPr>
              <a:lnSpc>
                <a:spcPct val="95000"/>
              </a:lnSpc>
              <a:spcBef>
                <a:spcPct val="0"/>
              </a:spcBef>
              <a:buFont typeface="Arial"/>
              <a:buChar char="•"/>
            </a:pPr>
            <a:r>
              <a:rPr lang="fr-CH" sz="2400" b="0" dirty="0" smtClean="0">
                <a:solidFill>
                  <a:srgbClr val="000000"/>
                </a:solidFill>
                <a:latin typeface="Arial" charset="0"/>
              </a:rPr>
              <a:t>Qui récolte les traces ? </a:t>
            </a:r>
          </a:p>
          <a:p>
            <a:pPr lvl="1">
              <a:lnSpc>
                <a:spcPct val="95000"/>
              </a:lnSpc>
              <a:spcBef>
                <a:spcPct val="0"/>
              </a:spcBef>
              <a:buFont typeface="Arial"/>
              <a:buChar char="•"/>
            </a:pPr>
            <a:r>
              <a:rPr lang="fr-CH" sz="1600" b="0" dirty="0" smtClean="0">
                <a:solidFill>
                  <a:srgbClr val="000000"/>
                </a:solidFill>
                <a:latin typeface="Arial" charset="0"/>
              </a:rPr>
              <a:t>Apprenant, mentor, maître de stage, autres étudiants</a:t>
            </a:r>
            <a:endParaRPr lang="fr-CH" sz="1600" b="0" dirty="0" smtClean="0"/>
          </a:p>
          <a:p>
            <a:pPr>
              <a:lnSpc>
                <a:spcPct val="95000"/>
              </a:lnSpc>
              <a:spcBef>
                <a:spcPct val="0"/>
              </a:spcBef>
              <a:buFont typeface="Arial"/>
              <a:buChar char="•"/>
            </a:pPr>
            <a:r>
              <a:rPr lang="fr-CH" sz="2400" b="0" dirty="0" smtClean="0">
                <a:solidFill>
                  <a:srgbClr val="000000"/>
                </a:solidFill>
                <a:latin typeface="Arial" charset="0"/>
              </a:rPr>
              <a:t>Quelles traces peuvent être capturées ? </a:t>
            </a:r>
          </a:p>
          <a:p>
            <a:pPr lvl="1">
              <a:lnSpc>
                <a:spcPct val="95000"/>
              </a:lnSpc>
              <a:spcBef>
                <a:spcPct val="0"/>
              </a:spcBef>
              <a:buFont typeface="Arial"/>
              <a:buChar char="•"/>
            </a:pPr>
            <a:r>
              <a:rPr lang="fr-CH" sz="1600" b="0" dirty="0" smtClean="0">
                <a:solidFill>
                  <a:srgbClr val="000000"/>
                </a:solidFill>
                <a:latin typeface="Arial" charset="0"/>
              </a:rPr>
              <a:t>Texte brut, copie de page Web, photo, capture d</a:t>
            </a:r>
            <a:r>
              <a:rPr lang="fr-CH" altLang="ja-JP" sz="1600" b="0" dirty="0" smtClean="0">
                <a:solidFill>
                  <a:srgbClr val="000000"/>
                </a:solidFill>
                <a:latin typeface="Arial" charset="0"/>
              </a:rPr>
              <a:t>’</a:t>
            </a:r>
            <a:r>
              <a:rPr lang="fr-CH" sz="1600" b="0" dirty="0" smtClean="0">
                <a:solidFill>
                  <a:srgbClr val="000000"/>
                </a:solidFill>
                <a:latin typeface="Arial" charset="0"/>
              </a:rPr>
              <a:t>écran, mémo audio, vidéo, documents (texte, tableur, PDF…)</a:t>
            </a:r>
            <a:endParaRPr lang="fr-CH" sz="1600" b="0" dirty="0" smtClean="0"/>
          </a:p>
          <a:p>
            <a:pPr>
              <a:lnSpc>
                <a:spcPct val="95000"/>
              </a:lnSpc>
              <a:spcBef>
                <a:spcPct val="0"/>
              </a:spcBef>
              <a:buFont typeface="Arial"/>
              <a:buChar char="•"/>
            </a:pPr>
            <a:r>
              <a:rPr lang="fr-CH" sz="2400" b="0" dirty="0" smtClean="0">
                <a:solidFill>
                  <a:srgbClr val="000000"/>
                </a:solidFill>
                <a:latin typeface="Arial" charset="0"/>
              </a:rPr>
              <a:t>Quels outils sont supportés ? </a:t>
            </a:r>
          </a:p>
          <a:p>
            <a:pPr lvl="1">
              <a:lnSpc>
                <a:spcPct val="95000"/>
              </a:lnSpc>
              <a:spcBef>
                <a:spcPct val="0"/>
              </a:spcBef>
              <a:buFont typeface="Arial"/>
              <a:buChar char="•"/>
            </a:pPr>
            <a:r>
              <a:rPr lang="fr-CH" sz="1600" b="0" dirty="0" smtClean="0">
                <a:solidFill>
                  <a:srgbClr val="000000"/>
                </a:solidFill>
                <a:latin typeface="Arial" charset="0"/>
              </a:rPr>
              <a:t>Smartphones, tablettes, ordinateurs…</a:t>
            </a:r>
            <a:endParaRPr lang="fr-CH" sz="1600" b="0" dirty="0" smtClean="0"/>
          </a:p>
          <a:p>
            <a:pPr>
              <a:lnSpc>
                <a:spcPct val="95000"/>
              </a:lnSpc>
              <a:spcBef>
                <a:spcPct val="0"/>
              </a:spcBef>
              <a:buFont typeface="Arial"/>
              <a:buChar char="•"/>
            </a:pPr>
            <a:r>
              <a:rPr lang="fr-CH" sz="2400" b="0" dirty="0" smtClean="0">
                <a:solidFill>
                  <a:srgbClr val="000000"/>
                </a:solidFill>
                <a:latin typeface="Arial" charset="0"/>
              </a:rPr>
              <a:t>Comment capturer des traces ? </a:t>
            </a:r>
            <a:r>
              <a:rPr lang="fr-CH" sz="2000" b="0" dirty="0" smtClean="0">
                <a:solidFill>
                  <a:srgbClr val="000000"/>
                </a:solidFill>
                <a:latin typeface="Arial" charset="0"/>
              </a:rPr>
              <a:t>  </a:t>
            </a:r>
            <a:endParaRPr lang="fr-CH" sz="2000" b="0" dirty="0" smtClean="0"/>
          </a:p>
          <a:p>
            <a:pPr lvl="1">
              <a:lnSpc>
                <a:spcPct val="95000"/>
              </a:lnSpc>
              <a:spcBef>
                <a:spcPct val="0"/>
              </a:spcBef>
              <a:buFont typeface="Arial"/>
              <a:buChar char="•"/>
            </a:pPr>
            <a:r>
              <a:rPr lang="fr-CH" sz="1600" b="0" dirty="0" smtClean="0">
                <a:solidFill>
                  <a:srgbClr val="000000"/>
                </a:solidFill>
                <a:latin typeface="Arial" charset="0"/>
              </a:rPr>
              <a:t>Depuis l</a:t>
            </a:r>
            <a:r>
              <a:rPr lang="fr-CH" altLang="ja-JP" sz="1600" b="0" dirty="0" smtClean="0">
                <a:solidFill>
                  <a:srgbClr val="000000"/>
                </a:solidFill>
                <a:latin typeface="Arial" charset="0"/>
              </a:rPr>
              <a:t>’</a:t>
            </a:r>
            <a:r>
              <a:rPr lang="fr-CH" sz="1600" b="0" dirty="0" smtClean="0">
                <a:solidFill>
                  <a:srgbClr val="000000"/>
                </a:solidFill>
                <a:latin typeface="Arial" charset="0"/>
              </a:rPr>
              <a:t>application Evernote </a:t>
            </a:r>
            <a:r>
              <a:rPr lang="fr-CH" sz="1600" b="0" dirty="0" smtClean="0">
                <a:latin typeface="Arial" charset="0"/>
              </a:rPr>
              <a:t>sur </a:t>
            </a:r>
            <a:r>
              <a:rPr lang="fr-CH" sz="1600" b="0" dirty="0" smtClean="0">
                <a:solidFill>
                  <a:schemeClr val="tx1"/>
                </a:solidFill>
                <a:latin typeface="Arial" charset="0"/>
              </a:rPr>
              <a:t>smartphones, tablettes, ou ordinateurs…</a:t>
            </a:r>
            <a:endParaRPr lang="fr-CH" sz="1600" b="0" dirty="0" smtClean="0">
              <a:solidFill>
                <a:schemeClr val="tx1"/>
              </a:solidFill>
            </a:endParaRPr>
          </a:p>
          <a:p>
            <a:pPr lvl="1">
              <a:lnSpc>
                <a:spcPct val="95000"/>
              </a:lnSpc>
              <a:spcBef>
                <a:spcPct val="0"/>
              </a:spcBef>
              <a:buFont typeface="Arial"/>
              <a:buChar char="•"/>
            </a:pPr>
            <a:r>
              <a:rPr lang="fr-CH" sz="1600" b="0" dirty="0" smtClean="0">
                <a:solidFill>
                  <a:srgbClr val="000000"/>
                </a:solidFill>
                <a:latin typeface="Arial" charset="0"/>
              </a:rPr>
              <a:t>Via Internet sur la plateforme WEB d’Evernote</a:t>
            </a:r>
            <a:endParaRPr lang="fr-CH" sz="1600" b="0" dirty="0" smtClean="0"/>
          </a:p>
          <a:p>
            <a:pPr lvl="1">
              <a:lnSpc>
                <a:spcPct val="95000"/>
              </a:lnSpc>
              <a:spcBef>
                <a:spcPct val="0"/>
              </a:spcBef>
              <a:buFont typeface="Arial"/>
              <a:buChar char="•"/>
            </a:pPr>
            <a:r>
              <a:rPr lang="fr-CH" sz="1600" b="0" dirty="0" smtClean="0">
                <a:solidFill>
                  <a:srgbClr val="000000"/>
                </a:solidFill>
                <a:latin typeface="Arial" charset="0"/>
              </a:rPr>
              <a:t>Par email à l</a:t>
            </a:r>
            <a:r>
              <a:rPr lang="fr-CH" altLang="ja-JP" sz="1600" b="0" dirty="0" smtClean="0">
                <a:solidFill>
                  <a:srgbClr val="000000"/>
                </a:solidFill>
                <a:latin typeface="Arial" charset="0"/>
              </a:rPr>
              <a:t>’</a:t>
            </a:r>
            <a:r>
              <a:rPr lang="fr-CH" sz="1600" b="0" dirty="0" smtClean="0">
                <a:solidFill>
                  <a:srgbClr val="000000"/>
                </a:solidFill>
                <a:latin typeface="Arial" charset="0"/>
              </a:rPr>
              <a:t>@dresse du compte du destinataire</a:t>
            </a:r>
          </a:p>
          <a:p>
            <a:endParaRPr lang="fr-CH" b="0" dirty="0"/>
          </a:p>
        </p:txBody>
      </p:sp>
      <p:sp>
        <p:nvSpPr>
          <p:cNvPr id="6" name="Espace réservé de la date 5"/>
          <p:cNvSpPr>
            <a:spLocks noGrp="1"/>
          </p:cNvSpPr>
          <p:nvPr>
            <p:ph type="dt" sz="half" idx="2"/>
          </p:nvPr>
        </p:nvSpPr>
        <p:spPr/>
        <p:txBody>
          <a:bodyPr/>
          <a:lstStyle/>
          <a:p>
            <a:pPr>
              <a:defRPr/>
            </a:pPr>
            <a:r>
              <a:rPr lang="fr-CH" smtClean="0"/>
              <a:t>6 février 2012</a:t>
            </a:r>
            <a:endParaRPr lang="fr-CH"/>
          </a:p>
        </p:txBody>
      </p:sp>
      <p:sp>
        <p:nvSpPr>
          <p:cNvPr id="7" name="ZoneTexte 6"/>
          <p:cNvSpPr txBox="1"/>
          <p:nvPr/>
        </p:nvSpPr>
        <p:spPr>
          <a:xfrm>
            <a:off x="0" y="0"/>
            <a:ext cx="3203848" cy="307777"/>
          </a:xfrm>
          <a:prstGeom prst="rect">
            <a:avLst/>
          </a:prstGeom>
          <a:noFill/>
        </p:spPr>
        <p:txBody>
          <a:bodyPr wrap="square" rtlCol="0">
            <a:spAutoFit/>
          </a:bodyPr>
          <a:lstStyle/>
          <a:p>
            <a:r>
              <a:rPr lang="fr-FR" sz="1400" b="1" dirty="0" smtClean="0">
                <a:solidFill>
                  <a:srgbClr val="BFBFBF"/>
                </a:solidFill>
              </a:rPr>
              <a:t>4. Récolte de traces par e-Portfolio</a:t>
            </a:r>
            <a:endParaRPr lang="fr-FR" sz="1400" b="1" dirty="0">
              <a:solidFill>
                <a:srgbClr val="BFBFBF"/>
              </a:solidFill>
            </a:endParaRPr>
          </a:p>
        </p:txBody>
      </p:sp>
    </p:spTree>
    <p:extLst>
      <p:ext uri="{BB962C8B-B14F-4D97-AF65-F5344CB8AC3E}">
        <p14:creationId xmlns:p14="http://schemas.microsoft.com/office/powerpoint/2010/main" val="44497653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poster2.jpg"/>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463871" y="70066"/>
            <a:ext cx="5555929" cy="5335077"/>
          </a:xfrm>
          <a:prstGeom prst="rect">
            <a:avLst/>
          </a:prstGeom>
        </p:spPr>
      </p:pic>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24</a:t>
            </a:fld>
            <a:endParaRPr lang="fr-CH"/>
          </a:p>
        </p:txBody>
      </p:sp>
      <p:sp>
        <p:nvSpPr>
          <p:cNvPr id="5" name="Espace réservé du texte 4"/>
          <p:cNvSpPr>
            <a:spLocks noGrp="1"/>
          </p:cNvSpPr>
          <p:nvPr>
            <p:ph type="body" sz="quarter" idx="10"/>
          </p:nvPr>
        </p:nvSpPr>
        <p:spPr>
          <a:xfrm>
            <a:off x="323528" y="327446"/>
            <a:ext cx="6934200" cy="4906963"/>
          </a:xfrm>
        </p:spPr>
        <p:txBody>
          <a:bodyPr/>
          <a:lstStyle/>
          <a:p>
            <a:r>
              <a:rPr lang="fr-CH" b="0" dirty="0">
                <a:solidFill>
                  <a:srgbClr val="3B62AF"/>
                </a:solidFill>
                <a:latin typeface="Arial" charset="0"/>
              </a:rPr>
              <a:t>Utilisation de l'outil</a:t>
            </a:r>
          </a:p>
          <a:p>
            <a:endParaRPr lang="fr-CH" sz="1800" b="0" dirty="0">
              <a:solidFill>
                <a:srgbClr val="444444"/>
              </a:solidFill>
              <a:latin typeface="Arial" charset="0"/>
            </a:endParaRPr>
          </a:p>
          <a:p>
            <a:pPr marL="0" indent="0">
              <a:lnSpc>
                <a:spcPct val="95000"/>
              </a:lnSpc>
              <a:spcBef>
                <a:spcPct val="0"/>
              </a:spcBef>
            </a:pPr>
            <a:r>
              <a:rPr lang="fr-CH" sz="2400" dirty="0">
                <a:solidFill>
                  <a:srgbClr val="444444"/>
                </a:solidFill>
                <a:latin typeface="Arial" charset="0"/>
              </a:rPr>
              <a:t>2. G</a:t>
            </a:r>
            <a:r>
              <a:rPr lang="fr-CH" sz="2400" dirty="0" smtClean="0">
                <a:solidFill>
                  <a:srgbClr val="444444"/>
                </a:solidFill>
                <a:latin typeface="Arial" charset="0"/>
              </a:rPr>
              <a:t>estion </a:t>
            </a:r>
            <a:r>
              <a:rPr lang="fr-CH" sz="2400" dirty="0">
                <a:solidFill>
                  <a:srgbClr val="444444"/>
                </a:solidFill>
                <a:latin typeface="Arial" charset="0"/>
              </a:rPr>
              <a:t>des dossiers</a:t>
            </a:r>
          </a:p>
          <a:p>
            <a:pPr marL="0" indent="0">
              <a:lnSpc>
                <a:spcPct val="95000"/>
              </a:lnSpc>
              <a:spcBef>
                <a:spcPct val="0"/>
              </a:spcBef>
            </a:pPr>
            <a:endParaRPr lang="fr-CH" sz="2000" b="0" dirty="0">
              <a:solidFill>
                <a:srgbClr val="444444"/>
              </a:solidFill>
              <a:latin typeface="Arial" charset="0"/>
            </a:endParaRPr>
          </a:p>
          <a:p>
            <a:endParaRPr lang="fr-CH" dirty="0"/>
          </a:p>
        </p:txBody>
      </p:sp>
      <p:sp>
        <p:nvSpPr>
          <p:cNvPr id="6" name="Espace réservé de la date 5"/>
          <p:cNvSpPr>
            <a:spLocks noGrp="1"/>
          </p:cNvSpPr>
          <p:nvPr>
            <p:ph type="dt" sz="half" idx="2"/>
          </p:nvPr>
        </p:nvSpPr>
        <p:spPr/>
        <p:txBody>
          <a:bodyPr/>
          <a:lstStyle/>
          <a:p>
            <a:pPr>
              <a:defRPr/>
            </a:pPr>
            <a:r>
              <a:rPr lang="fr-CH" smtClean="0"/>
              <a:t>6 février 2012</a:t>
            </a:r>
            <a:endParaRPr lang="fr-CH"/>
          </a:p>
        </p:txBody>
      </p:sp>
      <p:sp>
        <p:nvSpPr>
          <p:cNvPr id="8" name="ZoneTexte 7"/>
          <p:cNvSpPr txBox="1"/>
          <p:nvPr/>
        </p:nvSpPr>
        <p:spPr>
          <a:xfrm>
            <a:off x="2058336" y="4524118"/>
            <a:ext cx="710576" cy="369332"/>
          </a:xfrm>
          <a:prstGeom prst="rect">
            <a:avLst/>
          </a:prstGeom>
          <a:noFill/>
        </p:spPr>
        <p:txBody>
          <a:bodyPr wrap="none" rtlCol="0">
            <a:spAutoFit/>
          </a:bodyPr>
          <a:lstStyle/>
          <a:p>
            <a:r>
              <a:rPr lang="fr-CH" dirty="0" smtClean="0"/>
              <a:t>Privé</a:t>
            </a:r>
            <a:endParaRPr lang="fr-CH" dirty="0"/>
          </a:p>
        </p:txBody>
      </p:sp>
      <p:sp>
        <p:nvSpPr>
          <p:cNvPr id="9" name="ZoneTexte 8"/>
          <p:cNvSpPr txBox="1"/>
          <p:nvPr/>
        </p:nvSpPr>
        <p:spPr>
          <a:xfrm>
            <a:off x="4438003" y="5213754"/>
            <a:ext cx="813369" cy="369332"/>
          </a:xfrm>
          <a:prstGeom prst="rect">
            <a:avLst/>
          </a:prstGeom>
          <a:noFill/>
        </p:spPr>
        <p:txBody>
          <a:bodyPr wrap="none" rtlCol="0">
            <a:spAutoFit/>
          </a:bodyPr>
          <a:lstStyle/>
          <a:p>
            <a:r>
              <a:rPr lang="fr-CH" dirty="0" smtClean="0"/>
              <a:t>Public</a:t>
            </a:r>
            <a:endParaRPr lang="fr-CH" dirty="0"/>
          </a:p>
        </p:txBody>
      </p:sp>
      <p:sp>
        <p:nvSpPr>
          <p:cNvPr id="10" name="ZoneTexte 9"/>
          <p:cNvSpPr txBox="1"/>
          <p:nvPr/>
        </p:nvSpPr>
        <p:spPr>
          <a:xfrm>
            <a:off x="2987824" y="4725144"/>
            <a:ext cx="1287770" cy="369332"/>
          </a:xfrm>
          <a:prstGeom prst="rect">
            <a:avLst/>
          </a:prstGeom>
          <a:noFill/>
        </p:spPr>
        <p:txBody>
          <a:bodyPr wrap="none" rtlCol="0">
            <a:spAutoFit/>
          </a:bodyPr>
          <a:lstStyle/>
          <a:p>
            <a:r>
              <a:rPr lang="fr-CH" dirty="0" smtClean="0"/>
              <a:t>Semi-privé</a:t>
            </a:r>
            <a:endParaRPr lang="fr-CH" dirty="0"/>
          </a:p>
        </p:txBody>
      </p:sp>
      <p:pic>
        <p:nvPicPr>
          <p:cNvPr id="11" name="Image 10" descr="Capture d’écran 2012-01-31 à 08.34.14.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3528" y="5024286"/>
            <a:ext cx="2590800" cy="1117600"/>
          </a:xfrm>
          <a:prstGeom prst="rect">
            <a:avLst/>
          </a:prstGeom>
        </p:spPr>
      </p:pic>
      <p:sp>
        <p:nvSpPr>
          <p:cNvPr id="12" name="ZoneTexte 11"/>
          <p:cNvSpPr txBox="1"/>
          <p:nvPr/>
        </p:nvSpPr>
        <p:spPr>
          <a:xfrm>
            <a:off x="0" y="0"/>
            <a:ext cx="3203848" cy="307777"/>
          </a:xfrm>
          <a:prstGeom prst="rect">
            <a:avLst/>
          </a:prstGeom>
          <a:noFill/>
        </p:spPr>
        <p:txBody>
          <a:bodyPr wrap="square" rtlCol="0">
            <a:spAutoFit/>
          </a:bodyPr>
          <a:lstStyle/>
          <a:p>
            <a:r>
              <a:rPr lang="fr-FR" sz="1400" b="1" dirty="0" smtClean="0">
                <a:solidFill>
                  <a:srgbClr val="BFBFBF"/>
                </a:solidFill>
              </a:rPr>
              <a:t>4. Récolte de traces par e-Portfolio</a:t>
            </a:r>
            <a:endParaRPr lang="fr-FR" sz="1400" b="1" dirty="0">
              <a:solidFill>
                <a:srgbClr val="BFBFBF"/>
              </a:solidFill>
            </a:endParaRPr>
          </a:p>
        </p:txBody>
      </p:sp>
    </p:spTree>
    <p:extLst>
      <p:ext uri="{BB962C8B-B14F-4D97-AF65-F5344CB8AC3E}">
        <p14:creationId xmlns:p14="http://schemas.microsoft.com/office/powerpoint/2010/main" val="30384607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p:txBody>
          <a:bodyPr/>
          <a:lstStyle/>
          <a:p>
            <a:pPr>
              <a:defRPr/>
            </a:pPr>
            <a:r>
              <a:rPr lang="fr-CH" smtClean="0"/>
              <a:t>6 février 2012</a:t>
            </a:r>
            <a:endParaRPr lang="fr-FR" dirty="0"/>
          </a:p>
        </p:txBody>
      </p:sp>
      <p:sp>
        <p:nvSpPr>
          <p:cNvPr id="3" name="Espace réservé du pied de page 2"/>
          <p:cNvSpPr>
            <a:spLocks noGrp="1"/>
          </p:cNvSpPr>
          <p:nvPr>
            <p:ph type="ftr" sz="quarter" idx="3"/>
          </p:nvPr>
        </p:nvSpPr>
        <p:spPr/>
        <p:txBody>
          <a:bodyPr/>
          <a:lstStyle/>
          <a:p>
            <a:pPr>
              <a:defRPr/>
            </a:pPr>
            <a:r>
              <a:rPr lang="fr-FR" smtClean="0"/>
              <a:t>Conférence Chicoutimi</a:t>
            </a:r>
            <a:endParaRPr lang="fr-FR"/>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FR" smtClean="0"/>
              <a:pPr>
                <a:defRPr/>
              </a:pPr>
              <a:t>25</a:t>
            </a:fld>
            <a:endParaRPr lang="fr-FR"/>
          </a:p>
        </p:txBody>
      </p:sp>
      <p:sp>
        <p:nvSpPr>
          <p:cNvPr id="5" name="Espace réservé du texte 4"/>
          <p:cNvSpPr>
            <a:spLocks noGrp="1"/>
          </p:cNvSpPr>
          <p:nvPr>
            <p:ph type="body" sz="quarter" idx="10"/>
          </p:nvPr>
        </p:nvSpPr>
        <p:spPr>
          <a:xfrm>
            <a:off x="304800" y="692696"/>
            <a:ext cx="6571456" cy="4906963"/>
          </a:xfrm>
        </p:spPr>
        <p:txBody>
          <a:bodyPr/>
          <a:lstStyle/>
          <a:p>
            <a:r>
              <a:rPr lang="fr-FR" b="0" dirty="0">
                <a:solidFill>
                  <a:srgbClr val="3B62AF"/>
                </a:solidFill>
                <a:latin typeface="Arial" charset="0"/>
              </a:rPr>
              <a:t>Recherche : mise en place d’un dispositif pour…</a:t>
            </a:r>
          </a:p>
          <a:p>
            <a:endParaRPr lang="fr-FR" dirty="0" smtClean="0"/>
          </a:p>
          <a:p>
            <a:pPr marL="857250" lvl="1" indent="-457200">
              <a:buFont typeface="Arial"/>
              <a:buChar char="•"/>
            </a:pPr>
            <a:r>
              <a:rPr lang="fr-FR" sz="2000" b="0" dirty="0" smtClean="0"/>
              <a:t>augmenter le nombre de traces souvenir de sa propre pratique,</a:t>
            </a:r>
          </a:p>
          <a:p>
            <a:pPr marL="857250" lvl="1" indent="-457200">
              <a:buFont typeface="Arial"/>
              <a:buChar char="•"/>
            </a:pPr>
            <a:r>
              <a:rPr lang="fr-FR" sz="2000" b="0" dirty="0"/>
              <a:t>p</a:t>
            </a:r>
            <a:r>
              <a:rPr lang="fr-FR" sz="2000" b="0" dirty="0" smtClean="0"/>
              <a:t>ermettre au mentor et MS d’alimenter le portfolio sans « intrusion » sur le choix pour analyse,</a:t>
            </a:r>
          </a:p>
          <a:p>
            <a:pPr marL="857250" lvl="1" indent="-457200">
              <a:buFont typeface="Arial"/>
              <a:buChar char="•"/>
            </a:pPr>
            <a:r>
              <a:rPr lang="fr-FR" sz="2000" b="0" dirty="0"/>
              <a:t>s</a:t>
            </a:r>
            <a:r>
              <a:rPr lang="fr-FR" sz="2000" b="0" dirty="0" smtClean="0"/>
              <a:t>e centrer sur l’acte d’enseigner et non sur l’étudiant lui-même,</a:t>
            </a:r>
          </a:p>
          <a:p>
            <a:pPr marL="400050" lvl="1" indent="0">
              <a:buNone/>
            </a:pPr>
            <a:endParaRPr lang="fr-FR" dirty="0" smtClean="0"/>
          </a:p>
        </p:txBody>
      </p:sp>
      <p:sp>
        <p:nvSpPr>
          <p:cNvPr id="6" name="ZoneTexte 5"/>
          <p:cNvSpPr txBox="1"/>
          <p:nvPr/>
        </p:nvSpPr>
        <p:spPr>
          <a:xfrm>
            <a:off x="0" y="0"/>
            <a:ext cx="3203848" cy="307777"/>
          </a:xfrm>
          <a:prstGeom prst="rect">
            <a:avLst/>
          </a:prstGeom>
          <a:noFill/>
        </p:spPr>
        <p:txBody>
          <a:bodyPr wrap="square" rtlCol="0">
            <a:spAutoFit/>
          </a:bodyPr>
          <a:lstStyle/>
          <a:p>
            <a:r>
              <a:rPr lang="fr-FR" sz="1400" b="1" dirty="0" smtClean="0">
                <a:solidFill>
                  <a:srgbClr val="BFBFBF"/>
                </a:solidFill>
              </a:rPr>
              <a:t>4. Récolte de traces par e-Portfolio</a:t>
            </a:r>
            <a:endParaRPr lang="fr-FR" sz="1400" b="1" dirty="0">
              <a:solidFill>
                <a:srgbClr val="BFBFBF"/>
              </a:solidFill>
            </a:endParaRPr>
          </a:p>
        </p:txBody>
      </p:sp>
      <p:sp>
        <p:nvSpPr>
          <p:cNvPr id="7" name="ZoneTexte 6"/>
          <p:cNvSpPr txBox="1"/>
          <p:nvPr/>
        </p:nvSpPr>
        <p:spPr>
          <a:xfrm>
            <a:off x="304800" y="5133614"/>
            <a:ext cx="7826582" cy="1175706"/>
          </a:xfrm>
          <a:prstGeom prst="rect">
            <a:avLst/>
          </a:prstGeom>
          <a:noFill/>
        </p:spPr>
        <p:txBody>
          <a:bodyPr wrap="none" rtlCol="0">
            <a:spAutoFit/>
          </a:bodyPr>
          <a:lstStyle/>
          <a:p>
            <a:pPr marL="342900" lvl="1" indent="-342900">
              <a:spcBef>
                <a:spcPct val="20000"/>
              </a:spcBef>
            </a:pPr>
            <a:r>
              <a:rPr lang="fr-FR" sz="3200" dirty="0">
                <a:solidFill>
                  <a:srgbClr val="3B62AF"/>
                </a:solidFill>
                <a:latin typeface="Arial" charset="0"/>
              </a:rPr>
              <a:t>… dans le but de développer la réflexivité.</a:t>
            </a:r>
          </a:p>
          <a:p>
            <a:pPr marL="342900" indent="-342900">
              <a:spcBef>
                <a:spcPct val="20000"/>
              </a:spcBef>
            </a:pPr>
            <a:endParaRPr lang="fr-FR" sz="3200" b="1" dirty="0">
              <a:solidFill>
                <a:schemeClr val="tx2">
                  <a:lumMod val="75000"/>
                </a:schemeClr>
              </a:solidFill>
            </a:endParaRPr>
          </a:p>
        </p:txBody>
      </p:sp>
    </p:spTree>
    <p:extLst>
      <p:ext uri="{BB962C8B-B14F-4D97-AF65-F5344CB8AC3E}">
        <p14:creationId xmlns:p14="http://schemas.microsoft.com/office/powerpoint/2010/main" val="401076304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26</a:t>
            </a:fld>
            <a:endParaRPr lang="fr-CH"/>
          </a:p>
        </p:txBody>
      </p:sp>
      <p:sp>
        <p:nvSpPr>
          <p:cNvPr id="5" name="Espace réservé du texte 4"/>
          <p:cNvSpPr>
            <a:spLocks noGrp="1"/>
          </p:cNvSpPr>
          <p:nvPr>
            <p:ph type="body" sz="quarter" idx="10"/>
          </p:nvPr>
        </p:nvSpPr>
        <p:spPr/>
        <p:txBody>
          <a:bodyPr/>
          <a:lstStyle/>
          <a:p>
            <a:r>
              <a:rPr lang="fr-CH" b="0" dirty="0">
                <a:solidFill>
                  <a:srgbClr val="3B62AF"/>
                </a:solidFill>
                <a:latin typeface="Arial" charset="0"/>
              </a:rPr>
              <a:t>Méthodologie de la phase exploratoire</a:t>
            </a:r>
          </a:p>
          <a:p>
            <a:endParaRPr lang="fr-CH" dirty="0" smtClean="0">
              <a:solidFill>
                <a:schemeClr val="tx1"/>
              </a:solidFill>
              <a:latin typeface="Arial" charset="0"/>
            </a:endParaRPr>
          </a:p>
          <a:p>
            <a:pPr>
              <a:lnSpc>
                <a:spcPct val="95000"/>
              </a:lnSpc>
              <a:spcBef>
                <a:spcPct val="0"/>
              </a:spcBef>
              <a:buFont typeface="Arial"/>
              <a:buChar char="•"/>
            </a:pPr>
            <a:r>
              <a:rPr lang="fr-CH" sz="2000" b="0" dirty="0" smtClean="0">
                <a:solidFill>
                  <a:schemeClr val="tx1"/>
                </a:solidFill>
                <a:latin typeface="Arial" charset="0"/>
              </a:rPr>
              <a:t>3 étudiantes</a:t>
            </a:r>
            <a:endParaRPr lang="fr-CH" sz="2000" b="0" dirty="0" smtClean="0">
              <a:solidFill>
                <a:schemeClr val="tx1"/>
              </a:solidFill>
            </a:endParaRPr>
          </a:p>
          <a:p>
            <a:pPr>
              <a:lnSpc>
                <a:spcPct val="95000"/>
              </a:lnSpc>
              <a:spcBef>
                <a:spcPct val="0"/>
              </a:spcBef>
              <a:buFont typeface="Arial"/>
              <a:buChar char="•"/>
            </a:pPr>
            <a:r>
              <a:rPr lang="fr-CH" sz="2000" b="0" dirty="0" smtClean="0">
                <a:solidFill>
                  <a:schemeClr val="tx1"/>
                </a:solidFill>
                <a:latin typeface="Arial" charset="0"/>
              </a:rPr>
              <a:t>10 mois - 3 stages - 6 rencontres</a:t>
            </a:r>
            <a:endParaRPr lang="fr-CH" sz="2000" b="0" dirty="0" smtClean="0">
              <a:solidFill>
                <a:schemeClr val="tx1"/>
              </a:solidFill>
            </a:endParaRPr>
          </a:p>
          <a:p>
            <a:pPr>
              <a:lnSpc>
                <a:spcPct val="95000"/>
              </a:lnSpc>
              <a:spcBef>
                <a:spcPct val="0"/>
              </a:spcBef>
              <a:buFont typeface="Arial"/>
              <a:buChar char="•"/>
            </a:pPr>
            <a:r>
              <a:rPr lang="fr-CH" sz="2000" b="0" dirty="0" smtClean="0">
                <a:solidFill>
                  <a:schemeClr val="tx1"/>
                </a:solidFill>
                <a:latin typeface="Arial" charset="0"/>
              </a:rPr>
              <a:t>informations - aide à l'installation et à l'utilisation</a:t>
            </a:r>
            <a:endParaRPr lang="fr-CH" sz="2000" b="0" dirty="0" smtClean="0">
              <a:solidFill>
                <a:schemeClr val="tx1"/>
              </a:solidFill>
            </a:endParaRPr>
          </a:p>
          <a:p>
            <a:pPr>
              <a:lnSpc>
                <a:spcPct val="95000"/>
              </a:lnSpc>
              <a:spcBef>
                <a:spcPct val="0"/>
              </a:spcBef>
              <a:buFont typeface="Arial"/>
              <a:buChar char="•"/>
            </a:pPr>
            <a:r>
              <a:rPr lang="fr-CH" sz="2000" b="0" dirty="0" smtClean="0">
                <a:solidFill>
                  <a:schemeClr val="tx1"/>
                </a:solidFill>
                <a:latin typeface="Arial" charset="0"/>
              </a:rPr>
              <a:t>utilisation pour alimenter les échanges</a:t>
            </a:r>
            <a:endParaRPr lang="fr-CH" sz="2000" b="0" dirty="0" smtClean="0">
              <a:solidFill>
                <a:schemeClr val="tx1"/>
              </a:solidFill>
            </a:endParaRPr>
          </a:p>
          <a:p>
            <a:pPr>
              <a:lnSpc>
                <a:spcPct val="95000"/>
              </a:lnSpc>
              <a:spcBef>
                <a:spcPct val="0"/>
              </a:spcBef>
              <a:buFont typeface="Arial"/>
              <a:buChar char="•"/>
            </a:pPr>
            <a:r>
              <a:rPr lang="fr-CH" sz="2000" b="0" dirty="0" smtClean="0">
                <a:solidFill>
                  <a:schemeClr val="tx1"/>
                </a:solidFill>
                <a:latin typeface="Arial" charset="0"/>
              </a:rPr>
              <a:t>entretiens intermédiaires lors de retour de stage</a:t>
            </a:r>
            <a:endParaRPr lang="fr-CH" sz="2000" b="0" dirty="0" smtClean="0">
              <a:solidFill>
                <a:schemeClr val="tx1"/>
              </a:solidFill>
            </a:endParaRPr>
          </a:p>
          <a:p>
            <a:pPr>
              <a:lnSpc>
                <a:spcPct val="95000"/>
              </a:lnSpc>
              <a:spcBef>
                <a:spcPct val="0"/>
              </a:spcBef>
              <a:buFont typeface="Arial"/>
              <a:buChar char="•"/>
            </a:pPr>
            <a:r>
              <a:rPr lang="fr-CH" sz="2000" b="0" dirty="0" smtClean="0">
                <a:solidFill>
                  <a:schemeClr val="bg1">
                    <a:lumMod val="75000"/>
                  </a:schemeClr>
                </a:solidFill>
                <a:latin typeface="Arial" charset="0"/>
              </a:rPr>
              <a:t>entretiens semi-directifs en fin de période de test</a:t>
            </a:r>
          </a:p>
          <a:p>
            <a:endParaRPr lang="fr-CH" dirty="0"/>
          </a:p>
        </p:txBody>
      </p:sp>
      <p:sp>
        <p:nvSpPr>
          <p:cNvPr id="6" name="Espace réservé de la date 5"/>
          <p:cNvSpPr>
            <a:spLocks noGrp="1"/>
          </p:cNvSpPr>
          <p:nvPr>
            <p:ph type="dt" sz="half" idx="2"/>
          </p:nvPr>
        </p:nvSpPr>
        <p:spPr/>
        <p:txBody>
          <a:bodyPr/>
          <a:lstStyle/>
          <a:p>
            <a:pPr>
              <a:defRPr/>
            </a:pPr>
            <a:r>
              <a:rPr lang="fr-CH" smtClean="0"/>
              <a:t>6 février 2012</a:t>
            </a:r>
            <a:endParaRPr lang="fr-CH"/>
          </a:p>
        </p:txBody>
      </p:sp>
      <p:sp>
        <p:nvSpPr>
          <p:cNvPr id="7" name="ZoneTexte 6"/>
          <p:cNvSpPr txBox="1"/>
          <p:nvPr/>
        </p:nvSpPr>
        <p:spPr>
          <a:xfrm>
            <a:off x="0" y="0"/>
            <a:ext cx="3203848" cy="307777"/>
          </a:xfrm>
          <a:prstGeom prst="rect">
            <a:avLst/>
          </a:prstGeom>
          <a:noFill/>
        </p:spPr>
        <p:txBody>
          <a:bodyPr wrap="square" rtlCol="0">
            <a:spAutoFit/>
          </a:bodyPr>
          <a:lstStyle/>
          <a:p>
            <a:r>
              <a:rPr lang="fr-FR" sz="1400" b="1" dirty="0" smtClean="0">
                <a:solidFill>
                  <a:srgbClr val="BFBFBF"/>
                </a:solidFill>
              </a:rPr>
              <a:t>4. Récolte de traces par e-Portfolio</a:t>
            </a:r>
            <a:endParaRPr lang="fr-FR" sz="1400" b="1" dirty="0">
              <a:solidFill>
                <a:srgbClr val="BFBFBF"/>
              </a:solidFill>
            </a:endParaRPr>
          </a:p>
        </p:txBody>
      </p:sp>
    </p:spTree>
    <p:extLst>
      <p:ext uri="{BB962C8B-B14F-4D97-AF65-F5344CB8AC3E}">
        <p14:creationId xmlns:p14="http://schemas.microsoft.com/office/powerpoint/2010/main" val="370495639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27</a:t>
            </a:fld>
            <a:endParaRPr lang="fr-CH" dirty="0"/>
          </a:p>
        </p:txBody>
      </p:sp>
      <p:sp>
        <p:nvSpPr>
          <p:cNvPr id="5" name="Espace réservé du texte 4"/>
          <p:cNvSpPr>
            <a:spLocks noGrp="1"/>
          </p:cNvSpPr>
          <p:nvPr>
            <p:ph type="body" sz="quarter" idx="10"/>
          </p:nvPr>
        </p:nvSpPr>
        <p:spPr>
          <a:xfrm>
            <a:off x="304800" y="188640"/>
            <a:ext cx="6934200" cy="4906963"/>
          </a:xfrm>
        </p:spPr>
        <p:txBody>
          <a:bodyPr/>
          <a:lstStyle/>
          <a:p>
            <a:r>
              <a:rPr lang="fr-CH" b="0" dirty="0">
                <a:solidFill>
                  <a:srgbClr val="3B62AF"/>
                </a:solidFill>
                <a:latin typeface="Arial" charset="0"/>
              </a:rPr>
              <a:t>Exemples de traces recueillies dans le e-Portfolio</a:t>
            </a:r>
          </a:p>
          <a:p>
            <a:endParaRPr lang="fr-CH" sz="1800" b="0" dirty="0" smtClean="0">
              <a:solidFill>
                <a:srgbClr val="3B62AF"/>
              </a:solidFill>
              <a:latin typeface="Arial" charset="0"/>
            </a:endParaRPr>
          </a:p>
          <a:p>
            <a:pPr marL="0" indent="0">
              <a:lnSpc>
                <a:spcPct val="95000"/>
              </a:lnSpc>
              <a:spcBef>
                <a:spcPct val="0"/>
              </a:spcBef>
            </a:pPr>
            <a:r>
              <a:rPr lang="fr-CH" sz="1800" dirty="0" smtClean="0">
                <a:solidFill>
                  <a:schemeClr val="tx1"/>
                </a:solidFill>
                <a:latin typeface="Arial" charset="0"/>
              </a:rPr>
              <a:t>Céline : </a:t>
            </a:r>
            <a:endParaRPr lang="fr-CH" sz="1800" dirty="0" smtClean="0">
              <a:solidFill>
                <a:schemeClr val="tx1"/>
              </a:solidFill>
            </a:endParaRPr>
          </a:p>
          <a:p>
            <a:pPr marL="0" indent="0">
              <a:lnSpc>
                <a:spcPct val="95000"/>
              </a:lnSpc>
              <a:spcBef>
                <a:spcPct val="0"/>
              </a:spcBef>
            </a:pPr>
            <a:r>
              <a:rPr lang="fr-CH" sz="1800" b="0" dirty="0" smtClean="0">
                <a:solidFill>
                  <a:schemeClr val="tx1"/>
                </a:solidFill>
                <a:latin typeface="Arial" charset="0"/>
              </a:rPr>
              <a:t>Fichier audio - bruit de fond dans la classe </a:t>
            </a:r>
            <a:r>
              <a:rPr lang="fr-CH" sz="1800" b="0" i="1" dirty="0" smtClean="0">
                <a:solidFill>
                  <a:schemeClr val="tx1"/>
                </a:solidFill>
                <a:latin typeface="Arial" charset="0"/>
              </a:rPr>
              <a:t> </a:t>
            </a:r>
            <a:endParaRPr lang="fr-CH" sz="1800" b="0" dirty="0" smtClean="0">
              <a:solidFill>
                <a:schemeClr val="tx1"/>
              </a:solidFill>
            </a:endParaRPr>
          </a:p>
          <a:p>
            <a:pPr marL="0" indent="0">
              <a:lnSpc>
                <a:spcPct val="95000"/>
              </a:lnSpc>
              <a:spcBef>
                <a:spcPct val="0"/>
              </a:spcBef>
            </a:pPr>
            <a:r>
              <a:rPr lang="fr-CH" sz="1800" b="0" i="1" dirty="0" smtClean="0">
                <a:solidFill>
                  <a:schemeClr val="tx1"/>
                </a:solidFill>
                <a:latin typeface="Arial" charset="0"/>
              </a:rPr>
              <a:t>Quelle est ma tolérance au bruit ? </a:t>
            </a:r>
          </a:p>
          <a:p>
            <a:pPr marL="0" indent="0">
              <a:lnSpc>
                <a:spcPct val="95000"/>
              </a:lnSpc>
              <a:spcBef>
                <a:spcPct val="0"/>
              </a:spcBef>
            </a:pPr>
            <a:endParaRPr lang="fr-CH" sz="1800" i="1" dirty="0" smtClean="0">
              <a:solidFill>
                <a:srgbClr val="444444"/>
              </a:solidFill>
              <a:latin typeface="Arial" charset="0"/>
            </a:endParaRPr>
          </a:p>
          <a:p>
            <a:pPr marL="0" indent="0">
              <a:lnSpc>
                <a:spcPct val="95000"/>
              </a:lnSpc>
              <a:spcBef>
                <a:spcPct val="0"/>
              </a:spcBef>
            </a:pPr>
            <a:r>
              <a:rPr lang="fr-CH" sz="1800" dirty="0" smtClean="0">
                <a:solidFill>
                  <a:schemeClr val="bg1">
                    <a:lumMod val="85000"/>
                  </a:schemeClr>
                </a:solidFill>
                <a:latin typeface="Arial" charset="0"/>
              </a:rPr>
              <a:t>Mylène :</a:t>
            </a:r>
          </a:p>
          <a:p>
            <a:pPr marL="0" indent="0">
              <a:lnSpc>
                <a:spcPct val="95000"/>
              </a:lnSpc>
              <a:spcBef>
                <a:spcPct val="0"/>
              </a:spcBef>
            </a:pPr>
            <a:r>
              <a:rPr lang="fr-CH" sz="1800" b="0" dirty="0" smtClean="0">
                <a:solidFill>
                  <a:schemeClr val="bg1">
                    <a:lumMod val="85000"/>
                  </a:schemeClr>
                </a:solidFill>
                <a:latin typeface="Arial" charset="0"/>
              </a:rPr>
              <a:t>Photos du TN</a:t>
            </a:r>
          </a:p>
          <a:p>
            <a:pPr marL="0" indent="0">
              <a:lnSpc>
                <a:spcPct val="95000"/>
              </a:lnSpc>
              <a:spcBef>
                <a:spcPct val="0"/>
              </a:spcBef>
            </a:pPr>
            <a:r>
              <a:rPr lang="fr-CH" sz="1800" b="0" i="1" dirty="0" smtClean="0">
                <a:solidFill>
                  <a:schemeClr val="bg1">
                    <a:lumMod val="85000"/>
                  </a:schemeClr>
                </a:solidFill>
                <a:latin typeface="Arial" charset="0"/>
              </a:rPr>
              <a:t>Lors du dernier cours (ma visite de stage), les échelles dessinées n’étaient pas très précises, ce qui pouvait rendre la tâche plus complexe. Celles-ci sont-elles plus lisibles ?</a:t>
            </a:r>
          </a:p>
          <a:p>
            <a:pPr marL="0" indent="0">
              <a:lnSpc>
                <a:spcPct val="95000"/>
              </a:lnSpc>
              <a:spcBef>
                <a:spcPct val="0"/>
              </a:spcBef>
            </a:pPr>
            <a:endParaRPr lang="fr-CH" sz="1800" i="1" dirty="0" smtClean="0">
              <a:solidFill>
                <a:schemeClr val="bg1">
                  <a:lumMod val="85000"/>
                </a:schemeClr>
              </a:solidFill>
              <a:latin typeface="Arial" charset="0"/>
            </a:endParaRPr>
          </a:p>
          <a:p>
            <a:pPr marL="0" indent="0">
              <a:lnSpc>
                <a:spcPct val="95000"/>
              </a:lnSpc>
              <a:spcBef>
                <a:spcPct val="0"/>
              </a:spcBef>
            </a:pPr>
            <a:r>
              <a:rPr lang="fr-CH" sz="1800" dirty="0" smtClean="0">
                <a:solidFill>
                  <a:schemeClr val="bg1">
                    <a:lumMod val="85000"/>
                  </a:schemeClr>
                </a:solidFill>
                <a:latin typeface="Arial" charset="0"/>
              </a:rPr>
              <a:t>Donna :</a:t>
            </a:r>
          </a:p>
          <a:p>
            <a:pPr marL="0" indent="0">
              <a:lnSpc>
                <a:spcPct val="95000"/>
              </a:lnSpc>
              <a:spcBef>
                <a:spcPct val="0"/>
              </a:spcBef>
            </a:pPr>
            <a:r>
              <a:rPr lang="fr-CH" sz="1800" b="0" dirty="0" smtClean="0">
                <a:solidFill>
                  <a:schemeClr val="bg1">
                    <a:lumMod val="85000"/>
                  </a:schemeClr>
                </a:solidFill>
                <a:latin typeface="Arial" charset="0"/>
              </a:rPr>
              <a:t>Planification de 3 leçons, travaux d’élèves et analyse réflexive de la situation</a:t>
            </a:r>
          </a:p>
          <a:p>
            <a:pPr marL="0" indent="0">
              <a:lnSpc>
                <a:spcPct val="95000"/>
              </a:lnSpc>
              <a:spcBef>
                <a:spcPct val="0"/>
              </a:spcBef>
            </a:pPr>
            <a:r>
              <a:rPr lang="fr-CH" sz="1800" b="0" i="1" dirty="0" smtClean="0">
                <a:solidFill>
                  <a:schemeClr val="bg1">
                    <a:lumMod val="85000"/>
                  </a:schemeClr>
                </a:solidFill>
                <a:latin typeface="Arial" charset="0"/>
              </a:rPr>
              <a:t>Les pistes des élèves ont-elles été suffisamment exploitées ? Mes élèves ont-ils atteint les objectifs ? Ma leçon leur permet-elle de donner du sens à cet apprentissage ?</a:t>
            </a:r>
          </a:p>
          <a:p>
            <a:pPr marL="0" indent="0">
              <a:lnSpc>
                <a:spcPct val="95000"/>
              </a:lnSpc>
              <a:spcBef>
                <a:spcPct val="0"/>
              </a:spcBef>
            </a:pPr>
            <a:endParaRPr lang="fr-CH" sz="1800" dirty="0" smtClean="0"/>
          </a:p>
          <a:p>
            <a:endParaRPr lang="fr-CH" b="0" dirty="0"/>
          </a:p>
        </p:txBody>
      </p:sp>
      <p:sp>
        <p:nvSpPr>
          <p:cNvPr id="6" name="Espace réservé de la date 5"/>
          <p:cNvSpPr>
            <a:spLocks noGrp="1"/>
          </p:cNvSpPr>
          <p:nvPr>
            <p:ph type="dt" sz="half" idx="2"/>
          </p:nvPr>
        </p:nvSpPr>
        <p:spPr/>
        <p:txBody>
          <a:bodyPr/>
          <a:lstStyle/>
          <a:p>
            <a:pPr>
              <a:defRPr/>
            </a:pPr>
            <a:r>
              <a:rPr lang="fr-CH" smtClean="0"/>
              <a:t>6 février 2012</a:t>
            </a:r>
            <a:endParaRPr lang="fr-CH"/>
          </a:p>
        </p:txBody>
      </p:sp>
      <p:sp>
        <p:nvSpPr>
          <p:cNvPr id="7" name="ZoneTexte 6"/>
          <p:cNvSpPr txBox="1"/>
          <p:nvPr/>
        </p:nvSpPr>
        <p:spPr>
          <a:xfrm>
            <a:off x="0" y="0"/>
            <a:ext cx="3203848" cy="307777"/>
          </a:xfrm>
          <a:prstGeom prst="rect">
            <a:avLst/>
          </a:prstGeom>
          <a:noFill/>
        </p:spPr>
        <p:txBody>
          <a:bodyPr wrap="square" rtlCol="0">
            <a:spAutoFit/>
          </a:bodyPr>
          <a:lstStyle/>
          <a:p>
            <a:r>
              <a:rPr lang="fr-FR" sz="1400" b="1" dirty="0" smtClean="0">
                <a:solidFill>
                  <a:srgbClr val="BFBFBF"/>
                </a:solidFill>
              </a:rPr>
              <a:t>5. Exemples</a:t>
            </a:r>
            <a:endParaRPr lang="fr-FR" sz="1400" b="1" dirty="0">
              <a:solidFill>
                <a:srgbClr val="BFBFBF"/>
              </a:solidFill>
            </a:endParaRPr>
          </a:p>
        </p:txBody>
      </p:sp>
    </p:spTree>
    <p:extLst>
      <p:ext uri="{BB962C8B-B14F-4D97-AF65-F5344CB8AC3E}">
        <p14:creationId xmlns:p14="http://schemas.microsoft.com/office/powerpoint/2010/main" val="38398977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p:txBody>
          <a:bodyPr/>
          <a:lstStyle/>
          <a:p>
            <a:pPr>
              <a:defRPr/>
            </a:pPr>
            <a:r>
              <a:rPr lang="fr-CH" smtClean="0"/>
              <a:t>6 février 2012</a:t>
            </a:r>
            <a:endParaRPr lang="fr-FR" dirty="0"/>
          </a:p>
        </p:txBody>
      </p:sp>
      <p:sp>
        <p:nvSpPr>
          <p:cNvPr id="3" name="Espace réservé du pied de page 2"/>
          <p:cNvSpPr>
            <a:spLocks noGrp="1"/>
          </p:cNvSpPr>
          <p:nvPr>
            <p:ph type="ftr" sz="quarter" idx="3"/>
          </p:nvPr>
        </p:nvSpPr>
        <p:spPr/>
        <p:txBody>
          <a:bodyPr/>
          <a:lstStyle/>
          <a:p>
            <a:pPr>
              <a:defRPr/>
            </a:pPr>
            <a:r>
              <a:rPr lang="fr-FR" smtClean="0"/>
              <a:t>Conférence Chicoutimi</a:t>
            </a:r>
            <a:endParaRPr lang="fr-FR"/>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FR" smtClean="0"/>
              <a:pPr>
                <a:defRPr/>
              </a:pPr>
              <a:t>28</a:t>
            </a:fld>
            <a:endParaRPr lang="fr-FR"/>
          </a:p>
        </p:txBody>
      </p:sp>
      <p:sp>
        <p:nvSpPr>
          <p:cNvPr id="5" name="Espace réservé du texte 4"/>
          <p:cNvSpPr>
            <a:spLocks noGrp="1"/>
          </p:cNvSpPr>
          <p:nvPr>
            <p:ph type="body" sz="quarter" idx="10"/>
          </p:nvPr>
        </p:nvSpPr>
        <p:spPr/>
        <p:txBody>
          <a:bodyPr/>
          <a:lstStyle/>
          <a:p>
            <a:endParaRPr lang="fr-FR"/>
          </a:p>
        </p:txBody>
      </p:sp>
      <p:pic>
        <p:nvPicPr>
          <p:cNvPr id="6" name="Image 5" descr="Capture d’écran 2012-02-01 à 08.46.40.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301589"/>
            <a:ext cx="9180512" cy="6151747"/>
          </a:xfrm>
          <a:prstGeom prst="rect">
            <a:avLst/>
          </a:prstGeom>
        </p:spPr>
      </p:pic>
      <p:pic>
        <p:nvPicPr>
          <p:cNvPr id="7" name="Memo.m4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553200" y="3573016"/>
            <a:ext cx="812800" cy="812800"/>
          </a:xfrm>
          <a:prstGeom prst="rect">
            <a:avLst/>
          </a:prstGeom>
        </p:spPr>
      </p:pic>
      <p:sp>
        <p:nvSpPr>
          <p:cNvPr id="9" name="ZoneTexte 8"/>
          <p:cNvSpPr txBox="1"/>
          <p:nvPr/>
        </p:nvSpPr>
        <p:spPr>
          <a:xfrm>
            <a:off x="0" y="0"/>
            <a:ext cx="3203848" cy="307777"/>
          </a:xfrm>
          <a:prstGeom prst="rect">
            <a:avLst/>
          </a:prstGeom>
          <a:noFill/>
        </p:spPr>
        <p:txBody>
          <a:bodyPr wrap="square" rtlCol="0">
            <a:spAutoFit/>
          </a:bodyPr>
          <a:lstStyle/>
          <a:p>
            <a:r>
              <a:rPr lang="fr-FR" sz="1400" b="1" dirty="0" smtClean="0">
                <a:solidFill>
                  <a:srgbClr val="BFBFBF"/>
                </a:solidFill>
              </a:rPr>
              <a:t>5. Exemples</a:t>
            </a:r>
            <a:endParaRPr lang="fr-FR" sz="1400" b="1" dirty="0">
              <a:solidFill>
                <a:srgbClr val="BFBFBF"/>
              </a:solidFill>
            </a:endParaRPr>
          </a:p>
        </p:txBody>
      </p:sp>
    </p:spTree>
    <p:extLst>
      <p:ext uri="{BB962C8B-B14F-4D97-AF65-F5344CB8AC3E}">
        <p14:creationId xmlns:p14="http://schemas.microsoft.com/office/powerpoint/2010/main" val="3041232446"/>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236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29</a:t>
            </a:fld>
            <a:endParaRPr lang="fr-CH" dirty="0"/>
          </a:p>
        </p:txBody>
      </p:sp>
      <p:sp>
        <p:nvSpPr>
          <p:cNvPr id="5" name="Espace réservé du texte 4"/>
          <p:cNvSpPr>
            <a:spLocks noGrp="1"/>
          </p:cNvSpPr>
          <p:nvPr>
            <p:ph type="body" sz="quarter" idx="10"/>
          </p:nvPr>
        </p:nvSpPr>
        <p:spPr>
          <a:xfrm>
            <a:off x="304800" y="188640"/>
            <a:ext cx="6934200" cy="4906963"/>
          </a:xfrm>
        </p:spPr>
        <p:txBody>
          <a:bodyPr/>
          <a:lstStyle/>
          <a:p>
            <a:r>
              <a:rPr lang="fr-CH" b="0" dirty="0">
                <a:solidFill>
                  <a:srgbClr val="3B62AF"/>
                </a:solidFill>
                <a:latin typeface="Arial" charset="0"/>
              </a:rPr>
              <a:t>Exemples de traces recueillies dans le e-Portfolio</a:t>
            </a:r>
          </a:p>
          <a:p>
            <a:endParaRPr lang="fr-CH" sz="1800" b="0" dirty="0" smtClean="0">
              <a:solidFill>
                <a:srgbClr val="3B62AF"/>
              </a:solidFill>
              <a:latin typeface="Arial" charset="0"/>
            </a:endParaRPr>
          </a:p>
          <a:p>
            <a:pPr marL="0" indent="0">
              <a:lnSpc>
                <a:spcPct val="95000"/>
              </a:lnSpc>
              <a:spcBef>
                <a:spcPct val="0"/>
              </a:spcBef>
            </a:pPr>
            <a:r>
              <a:rPr lang="fr-CH" sz="1800" dirty="0" smtClean="0">
                <a:solidFill>
                  <a:srgbClr val="D9D9D9"/>
                </a:solidFill>
                <a:latin typeface="Arial" charset="0"/>
              </a:rPr>
              <a:t>Céline : </a:t>
            </a:r>
            <a:endParaRPr lang="fr-CH" sz="1800" dirty="0" smtClean="0">
              <a:solidFill>
                <a:srgbClr val="D9D9D9"/>
              </a:solidFill>
            </a:endParaRPr>
          </a:p>
          <a:p>
            <a:pPr marL="0" indent="0">
              <a:lnSpc>
                <a:spcPct val="95000"/>
              </a:lnSpc>
              <a:spcBef>
                <a:spcPct val="0"/>
              </a:spcBef>
            </a:pPr>
            <a:r>
              <a:rPr lang="fr-CH" sz="1800" b="0" dirty="0" smtClean="0">
                <a:solidFill>
                  <a:srgbClr val="D9D9D9"/>
                </a:solidFill>
                <a:latin typeface="Arial" charset="0"/>
              </a:rPr>
              <a:t>Fichier audio - bruit de fond dans la classe </a:t>
            </a:r>
            <a:r>
              <a:rPr lang="fr-CH" sz="1800" b="0" i="1" dirty="0" smtClean="0">
                <a:solidFill>
                  <a:srgbClr val="D9D9D9"/>
                </a:solidFill>
                <a:latin typeface="Arial" charset="0"/>
              </a:rPr>
              <a:t> </a:t>
            </a:r>
            <a:endParaRPr lang="fr-CH" sz="1800" b="0" dirty="0" smtClean="0">
              <a:solidFill>
                <a:srgbClr val="D9D9D9"/>
              </a:solidFill>
            </a:endParaRPr>
          </a:p>
          <a:p>
            <a:pPr marL="0" indent="0">
              <a:lnSpc>
                <a:spcPct val="95000"/>
              </a:lnSpc>
              <a:spcBef>
                <a:spcPct val="0"/>
              </a:spcBef>
            </a:pPr>
            <a:r>
              <a:rPr lang="fr-CH" sz="1800" b="0" i="1" dirty="0" smtClean="0">
                <a:solidFill>
                  <a:srgbClr val="D9D9D9"/>
                </a:solidFill>
                <a:latin typeface="Arial" charset="0"/>
              </a:rPr>
              <a:t>Quelle est ma tolérance au bruit ? </a:t>
            </a:r>
          </a:p>
          <a:p>
            <a:pPr marL="0" indent="0">
              <a:lnSpc>
                <a:spcPct val="95000"/>
              </a:lnSpc>
              <a:spcBef>
                <a:spcPct val="0"/>
              </a:spcBef>
            </a:pPr>
            <a:endParaRPr lang="fr-CH" sz="1800" i="1" dirty="0" smtClean="0">
              <a:solidFill>
                <a:srgbClr val="444444"/>
              </a:solidFill>
              <a:latin typeface="Arial" charset="0"/>
            </a:endParaRPr>
          </a:p>
          <a:p>
            <a:pPr marL="0" indent="0">
              <a:lnSpc>
                <a:spcPct val="95000"/>
              </a:lnSpc>
              <a:spcBef>
                <a:spcPct val="0"/>
              </a:spcBef>
            </a:pPr>
            <a:r>
              <a:rPr lang="fr-CH" sz="1800" dirty="0" smtClean="0">
                <a:solidFill>
                  <a:schemeClr val="tx1"/>
                </a:solidFill>
                <a:latin typeface="Arial" charset="0"/>
              </a:rPr>
              <a:t>Mylène :</a:t>
            </a:r>
          </a:p>
          <a:p>
            <a:pPr marL="0" indent="0">
              <a:lnSpc>
                <a:spcPct val="95000"/>
              </a:lnSpc>
              <a:spcBef>
                <a:spcPct val="0"/>
              </a:spcBef>
            </a:pPr>
            <a:r>
              <a:rPr lang="fr-CH" sz="1800" b="0" dirty="0" smtClean="0">
                <a:solidFill>
                  <a:schemeClr val="tx1"/>
                </a:solidFill>
                <a:latin typeface="Arial" charset="0"/>
              </a:rPr>
              <a:t>Photos du TN</a:t>
            </a:r>
          </a:p>
          <a:p>
            <a:pPr marL="0" indent="0">
              <a:lnSpc>
                <a:spcPct val="95000"/>
              </a:lnSpc>
              <a:spcBef>
                <a:spcPct val="0"/>
              </a:spcBef>
            </a:pPr>
            <a:r>
              <a:rPr lang="fr-CH" sz="1800" b="0" i="1" dirty="0" smtClean="0">
                <a:solidFill>
                  <a:schemeClr val="tx1"/>
                </a:solidFill>
                <a:latin typeface="Arial" charset="0"/>
              </a:rPr>
              <a:t>Lors du dernier cours (ma visite de stage), les échelles dessinées n’étaient pas très précises, ce qui pouvait rendre la tâche plus complexe. Celles-ci sont-elles plus lisibles ?</a:t>
            </a:r>
          </a:p>
          <a:p>
            <a:pPr marL="0" indent="0">
              <a:lnSpc>
                <a:spcPct val="95000"/>
              </a:lnSpc>
              <a:spcBef>
                <a:spcPct val="0"/>
              </a:spcBef>
            </a:pPr>
            <a:endParaRPr lang="fr-CH" sz="1800" i="1" dirty="0" smtClean="0">
              <a:solidFill>
                <a:srgbClr val="444444"/>
              </a:solidFill>
              <a:latin typeface="Arial" charset="0"/>
            </a:endParaRPr>
          </a:p>
          <a:p>
            <a:pPr marL="0" indent="0">
              <a:lnSpc>
                <a:spcPct val="95000"/>
              </a:lnSpc>
              <a:spcBef>
                <a:spcPct val="0"/>
              </a:spcBef>
            </a:pPr>
            <a:r>
              <a:rPr lang="fr-CH" sz="1800" dirty="0" smtClean="0">
                <a:solidFill>
                  <a:srgbClr val="D9D9D9"/>
                </a:solidFill>
                <a:latin typeface="Arial" charset="0"/>
              </a:rPr>
              <a:t>Donna :</a:t>
            </a:r>
          </a:p>
          <a:p>
            <a:pPr marL="0" indent="0">
              <a:lnSpc>
                <a:spcPct val="95000"/>
              </a:lnSpc>
              <a:spcBef>
                <a:spcPct val="0"/>
              </a:spcBef>
            </a:pPr>
            <a:r>
              <a:rPr lang="fr-CH" sz="1800" b="0" dirty="0" smtClean="0">
                <a:solidFill>
                  <a:srgbClr val="D9D9D9"/>
                </a:solidFill>
                <a:latin typeface="Arial" charset="0"/>
              </a:rPr>
              <a:t>Planification de 3 leçons, travaux d’élèves et analyse réflexive de la situation</a:t>
            </a:r>
          </a:p>
          <a:p>
            <a:pPr marL="0" indent="0">
              <a:lnSpc>
                <a:spcPct val="95000"/>
              </a:lnSpc>
              <a:spcBef>
                <a:spcPct val="0"/>
              </a:spcBef>
            </a:pPr>
            <a:r>
              <a:rPr lang="fr-CH" sz="1800" b="0" i="1" dirty="0" smtClean="0">
                <a:solidFill>
                  <a:srgbClr val="D9D9D9"/>
                </a:solidFill>
                <a:latin typeface="Arial" charset="0"/>
              </a:rPr>
              <a:t>Les pistes des élèves ont-elles été suffisamment exploitées ? Mes élèves ont-ils atteint les objectifs ? Ma leçon leur permet-elle de donner du sens à cet apprentissage ?</a:t>
            </a:r>
          </a:p>
          <a:p>
            <a:pPr marL="0" indent="0">
              <a:lnSpc>
                <a:spcPct val="95000"/>
              </a:lnSpc>
              <a:spcBef>
                <a:spcPct val="0"/>
              </a:spcBef>
            </a:pPr>
            <a:endParaRPr lang="fr-CH" sz="1800" dirty="0" smtClean="0"/>
          </a:p>
          <a:p>
            <a:endParaRPr lang="fr-CH" b="0" dirty="0"/>
          </a:p>
        </p:txBody>
      </p:sp>
      <p:sp>
        <p:nvSpPr>
          <p:cNvPr id="6" name="Espace réservé de la date 5"/>
          <p:cNvSpPr>
            <a:spLocks noGrp="1"/>
          </p:cNvSpPr>
          <p:nvPr>
            <p:ph type="dt" sz="half" idx="2"/>
          </p:nvPr>
        </p:nvSpPr>
        <p:spPr/>
        <p:txBody>
          <a:bodyPr/>
          <a:lstStyle/>
          <a:p>
            <a:pPr>
              <a:defRPr/>
            </a:pPr>
            <a:r>
              <a:rPr lang="fr-CH" smtClean="0"/>
              <a:t>6 février 2012</a:t>
            </a:r>
            <a:endParaRPr lang="fr-CH"/>
          </a:p>
        </p:txBody>
      </p:sp>
      <p:sp>
        <p:nvSpPr>
          <p:cNvPr id="8" name="ZoneTexte 7"/>
          <p:cNvSpPr txBox="1"/>
          <p:nvPr/>
        </p:nvSpPr>
        <p:spPr>
          <a:xfrm>
            <a:off x="0" y="0"/>
            <a:ext cx="3203848" cy="307777"/>
          </a:xfrm>
          <a:prstGeom prst="rect">
            <a:avLst/>
          </a:prstGeom>
          <a:noFill/>
        </p:spPr>
        <p:txBody>
          <a:bodyPr wrap="square" rtlCol="0">
            <a:spAutoFit/>
          </a:bodyPr>
          <a:lstStyle/>
          <a:p>
            <a:r>
              <a:rPr lang="fr-FR" sz="1400" b="1" dirty="0" smtClean="0">
                <a:solidFill>
                  <a:srgbClr val="BFBFBF"/>
                </a:solidFill>
              </a:rPr>
              <a:t>5. Exemples</a:t>
            </a:r>
            <a:endParaRPr lang="fr-FR" sz="1400" b="1" dirty="0">
              <a:solidFill>
                <a:srgbClr val="BFBFBF"/>
              </a:solidFill>
            </a:endParaRPr>
          </a:p>
        </p:txBody>
      </p:sp>
    </p:spTree>
    <p:extLst>
      <p:ext uri="{BB962C8B-B14F-4D97-AF65-F5344CB8AC3E}">
        <p14:creationId xmlns:p14="http://schemas.microsoft.com/office/powerpoint/2010/main" val="10111950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p:txBody>
          <a:bodyPr/>
          <a:lstStyle/>
          <a:p>
            <a:pPr>
              <a:defRPr/>
            </a:pPr>
            <a:r>
              <a:rPr lang="fr-CH" smtClean="0"/>
              <a:t>6 février 2012</a:t>
            </a:r>
            <a:endParaRPr lang="fr-FR" dirty="0"/>
          </a:p>
        </p:txBody>
      </p:sp>
      <p:sp>
        <p:nvSpPr>
          <p:cNvPr id="3" name="Espace réservé du pied de page 2"/>
          <p:cNvSpPr>
            <a:spLocks noGrp="1"/>
          </p:cNvSpPr>
          <p:nvPr>
            <p:ph type="ftr" sz="quarter" idx="3"/>
          </p:nvPr>
        </p:nvSpPr>
        <p:spPr/>
        <p:txBody>
          <a:bodyPr/>
          <a:lstStyle/>
          <a:p>
            <a:pPr>
              <a:defRPr/>
            </a:pPr>
            <a:r>
              <a:rPr lang="fr-FR" smtClean="0"/>
              <a:t>Conférence Chicoutimi</a:t>
            </a:r>
            <a:endParaRPr lang="fr-FR"/>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FR" smtClean="0"/>
              <a:pPr>
                <a:defRPr/>
              </a:pPr>
              <a:t>3</a:t>
            </a:fld>
            <a:endParaRPr lang="fr-FR"/>
          </a:p>
        </p:txBody>
      </p:sp>
      <p:sp>
        <p:nvSpPr>
          <p:cNvPr id="5" name="Espace réservé du texte 4"/>
          <p:cNvSpPr>
            <a:spLocks noGrp="1"/>
          </p:cNvSpPr>
          <p:nvPr>
            <p:ph type="body" sz="quarter" idx="10"/>
          </p:nvPr>
        </p:nvSpPr>
        <p:spPr/>
        <p:txBody>
          <a:bodyPr/>
          <a:lstStyle/>
          <a:p>
            <a:r>
              <a:rPr lang="fr-FR" b="0" dirty="0">
                <a:solidFill>
                  <a:srgbClr val="3B62AF"/>
                </a:solidFill>
                <a:latin typeface="Arial" charset="0"/>
              </a:rPr>
              <a:t>Plan</a:t>
            </a:r>
            <a:r>
              <a:rPr lang="fr-FR" dirty="0" smtClean="0"/>
              <a:t> </a:t>
            </a:r>
            <a:r>
              <a:rPr lang="fr-FR" b="0" dirty="0">
                <a:solidFill>
                  <a:srgbClr val="3B62AF"/>
                </a:solidFill>
                <a:latin typeface="Arial" charset="0"/>
              </a:rPr>
              <a:t>de</a:t>
            </a:r>
            <a:r>
              <a:rPr lang="fr-FR" dirty="0" smtClean="0"/>
              <a:t> </a:t>
            </a:r>
            <a:r>
              <a:rPr lang="fr-FR" b="0" dirty="0">
                <a:solidFill>
                  <a:srgbClr val="3B62AF"/>
                </a:solidFill>
                <a:latin typeface="Arial" charset="0"/>
              </a:rPr>
              <a:t>l’intervention</a:t>
            </a:r>
          </a:p>
          <a:p>
            <a:endParaRPr lang="fr-FR" dirty="0" smtClean="0"/>
          </a:p>
          <a:p>
            <a:pPr marL="514350" indent="-514350">
              <a:buFont typeface="+mj-lt"/>
              <a:buAutoNum type="arabicPeriod"/>
            </a:pPr>
            <a:r>
              <a:rPr lang="fr-FR" sz="2400" b="0" dirty="0">
                <a:solidFill>
                  <a:schemeClr val="tx1"/>
                </a:solidFill>
              </a:rPr>
              <a:t>I</a:t>
            </a:r>
            <a:r>
              <a:rPr lang="fr-FR" sz="2400" b="0" dirty="0" smtClean="0">
                <a:solidFill>
                  <a:schemeClr val="tx1"/>
                </a:solidFill>
              </a:rPr>
              <a:t>nstitution et cadre</a:t>
            </a:r>
          </a:p>
          <a:p>
            <a:pPr marL="514350" indent="-514350">
              <a:buFont typeface="+mj-lt"/>
              <a:buAutoNum type="arabicPeriod"/>
            </a:pPr>
            <a:r>
              <a:rPr lang="fr-FR" sz="2400" b="0" dirty="0" smtClean="0">
                <a:solidFill>
                  <a:schemeClr val="tx1"/>
                </a:solidFill>
              </a:rPr>
              <a:t>Constats</a:t>
            </a:r>
          </a:p>
          <a:p>
            <a:pPr marL="514350" indent="-514350">
              <a:buFont typeface="+mj-lt"/>
              <a:buAutoNum type="arabicPeriod"/>
            </a:pPr>
            <a:r>
              <a:rPr lang="fr-FR" sz="2400" b="0" dirty="0" smtClean="0">
                <a:solidFill>
                  <a:schemeClr val="tx1"/>
                </a:solidFill>
              </a:rPr>
              <a:t>Recherches antérieures</a:t>
            </a:r>
          </a:p>
          <a:p>
            <a:pPr marL="514350" indent="-514350">
              <a:buFont typeface="+mj-lt"/>
              <a:buAutoNum type="arabicPeriod"/>
            </a:pPr>
            <a:r>
              <a:rPr lang="fr-FR" sz="2400" b="0" dirty="0" smtClean="0">
                <a:solidFill>
                  <a:schemeClr val="tx1"/>
                </a:solidFill>
              </a:rPr>
              <a:t>Récolte de traces par e-Portfolio</a:t>
            </a:r>
          </a:p>
          <a:p>
            <a:pPr marL="514350" indent="-514350">
              <a:buFont typeface="+mj-lt"/>
              <a:buAutoNum type="arabicPeriod"/>
            </a:pPr>
            <a:r>
              <a:rPr lang="fr-FR" sz="2400" b="0" dirty="0" smtClean="0">
                <a:solidFill>
                  <a:schemeClr val="tx1"/>
                </a:solidFill>
              </a:rPr>
              <a:t>Exemples </a:t>
            </a:r>
          </a:p>
          <a:p>
            <a:pPr marL="514350" indent="-514350">
              <a:buFont typeface="+mj-lt"/>
              <a:buAutoNum type="arabicPeriod"/>
            </a:pPr>
            <a:r>
              <a:rPr lang="fr-FR" sz="2400" b="0" dirty="0" smtClean="0">
                <a:solidFill>
                  <a:schemeClr val="tx1"/>
                </a:solidFill>
              </a:rPr>
              <a:t>Premier bilan – conclusion</a:t>
            </a:r>
          </a:p>
          <a:p>
            <a:pPr marL="0" indent="0"/>
            <a:endParaRPr lang="fr-FR" dirty="0"/>
          </a:p>
        </p:txBody>
      </p:sp>
    </p:spTree>
    <p:extLst>
      <p:ext uri="{BB962C8B-B14F-4D97-AF65-F5344CB8AC3E}">
        <p14:creationId xmlns:p14="http://schemas.microsoft.com/office/powerpoint/2010/main" val="364325508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p:txBody>
          <a:bodyPr/>
          <a:lstStyle/>
          <a:p>
            <a:pPr>
              <a:defRPr/>
            </a:pPr>
            <a:r>
              <a:rPr lang="fr-CH" smtClean="0"/>
              <a:t>6 février 2012</a:t>
            </a:r>
            <a:endParaRPr lang="fr-FR" dirty="0"/>
          </a:p>
        </p:txBody>
      </p:sp>
      <p:sp>
        <p:nvSpPr>
          <p:cNvPr id="3" name="Espace réservé du pied de page 2"/>
          <p:cNvSpPr>
            <a:spLocks noGrp="1"/>
          </p:cNvSpPr>
          <p:nvPr>
            <p:ph type="ftr" sz="quarter" idx="3"/>
          </p:nvPr>
        </p:nvSpPr>
        <p:spPr/>
        <p:txBody>
          <a:bodyPr/>
          <a:lstStyle/>
          <a:p>
            <a:pPr>
              <a:defRPr/>
            </a:pPr>
            <a:r>
              <a:rPr lang="fr-FR" smtClean="0"/>
              <a:t>Conférence Chicoutimi</a:t>
            </a:r>
            <a:endParaRPr lang="fr-FR"/>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FR" smtClean="0"/>
              <a:pPr>
                <a:defRPr/>
              </a:pPr>
              <a:t>30</a:t>
            </a:fld>
            <a:endParaRPr lang="fr-FR"/>
          </a:p>
        </p:txBody>
      </p:sp>
      <p:sp>
        <p:nvSpPr>
          <p:cNvPr id="5" name="Espace réservé du texte 4"/>
          <p:cNvSpPr>
            <a:spLocks noGrp="1"/>
          </p:cNvSpPr>
          <p:nvPr>
            <p:ph type="body" sz="quarter" idx="10"/>
          </p:nvPr>
        </p:nvSpPr>
        <p:spPr/>
        <p:txBody>
          <a:bodyPr/>
          <a:lstStyle/>
          <a:p>
            <a:endParaRPr lang="fr-FR"/>
          </a:p>
        </p:txBody>
      </p:sp>
      <p:pic>
        <p:nvPicPr>
          <p:cNvPr id="6" name="Image 5" descr="Capture d’écran 2012-02-02 à 09.42.20.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1052736"/>
            <a:ext cx="9967819" cy="5184576"/>
          </a:xfrm>
          <a:prstGeom prst="rect">
            <a:avLst/>
          </a:prstGeom>
        </p:spPr>
      </p:pic>
      <p:sp>
        <p:nvSpPr>
          <p:cNvPr id="7" name="ZoneTexte 6"/>
          <p:cNvSpPr txBox="1"/>
          <p:nvPr/>
        </p:nvSpPr>
        <p:spPr>
          <a:xfrm>
            <a:off x="0" y="0"/>
            <a:ext cx="3203848" cy="307777"/>
          </a:xfrm>
          <a:prstGeom prst="rect">
            <a:avLst/>
          </a:prstGeom>
          <a:noFill/>
        </p:spPr>
        <p:txBody>
          <a:bodyPr wrap="square" rtlCol="0">
            <a:spAutoFit/>
          </a:bodyPr>
          <a:lstStyle/>
          <a:p>
            <a:r>
              <a:rPr lang="fr-FR" sz="1400" b="1" dirty="0" smtClean="0">
                <a:solidFill>
                  <a:srgbClr val="BFBFBF"/>
                </a:solidFill>
              </a:rPr>
              <a:t>5. Exemples</a:t>
            </a:r>
            <a:endParaRPr lang="fr-FR" sz="1400" b="1" dirty="0">
              <a:solidFill>
                <a:srgbClr val="BFBFBF"/>
              </a:solidFill>
            </a:endParaRPr>
          </a:p>
        </p:txBody>
      </p:sp>
    </p:spTree>
    <p:extLst>
      <p:ext uri="{BB962C8B-B14F-4D97-AF65-F5344CB8AC3E}">
        <p14:creationId xmlns:p14="http://schemas.microsoft.com/office/powerpoint/2010/main" val="396020631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31</a:t>
            </a:fld>
            <a:endParaRPr lang="fr-CH" dirty="0"/>
          </a:p>
        </p:txBody>
      </p:sp>
      <p:sp>
        <p:nvSpPr>
          <p:cNvPr id="5" name="Espace réservé du texte 4"/>
          <p:cNvSpPr>
            <a:spLocks noGrp="1"/>
          </p:cNvSpPr>
          <p:nvPr>
            <p:ph type="body" sz="quarter" idx="10"/>
          </p:nvPr>
        </p:nvSpPr>
        <p:spPr>
          <a:xfrm>
            <a:off x="304800" y="188640"/>
            <a:ext cx="6934200" cy="4906963"/>
          </a:xfrm>
        </p:spPr>
        <p:txBody>
          <a:bodyPr/>
          <a:lstStyle/>
          <a:p>
            <a:r>
              <a:rPr lang="fr-CH" b="0" dirty="0">
                <a:solidFill>
                  <a:srgbClr val="3B62AF"/>
                </a:solidFill>
                <a:latin typeface="Arial" charset="0"/>
              </a:rPr>
              <a:t>Exemples de traces recueillies dans le e-Portfolio</a:t>
            </a:r>
          </a:p>
          <a:p>
            <a:endParaRPr lang="fr-CH" sz="1800" b="0" dirty="0" smtClean="0">
              <a:solidFill>
                <a:srgbClr val="3B62AF"/>
              </a:solidFill>
              <a:latin typeface="Arial" charset="0"/>
            </a:endParaRPr>
          </a:p>
          <a:p>
            <a:pPr marL="0" indent="0">
              <a:lnSpc>
                <a:spcPct val="95000"/>
              </a:lnSpc>
              <a:spcBef>
                <a:spcPct val="0"/>
              </a:spcBef>
            </a:pPr>
            <a:r>
              <a:rPr lang="fr-CH" sz="1800" dirty="0" smtClean="0">
                <a:solidFill>
                  <a:srgbClr val="D9D9D9"/>
                </a:solidFill>
                <a:latin typeface="Arial" charset="0"/>
              </a:rPr>
              <a:t>Céline : </a:t>
            </a:r>
            <a:endParaRPr lang="fr-CH" sz="1800" dirty="0" smtClean="0">
              <a:solidFill>
                <a:srgbClr val="D9D9D9"/>
              </a:solidFill>
            </a:endParaRPr>
          </a:p>
          <a:p>
            <a:pPr marL="0" indent="0">
              <a:lnSpc>
                <a:spcPct val="95000"/>
              </a:lnSpc>
              <a:spcBef>
                <a:spcPct val="0"/>
              </a:spcBef>
            </a:pPr>
            <a:r>
              <a:rPr lang="fr-CH" sz="1800" b="0" dirty="0" smtClean="0">
                <a:solidFill>
                  <a:srgbClr val="D9D9D9"/>
                </a:solidFill>
                <a:latin typeface="Arial" charset="0"/>
              </a:rPr>
              <a:t>Fichier audio - bruit de fond dans la classe </a:t>
            </a:r>
            <a:r>
              <a:rPr lang="fr-CH" sz="1800" b="0" i="1" dirty="0" smtClean="0">
                <a:solidFill>
                  <a:srgbClr val="D9D9D9"/>
                </a:solidFill>
                <a:latin typeface="Arial" charset="0"/>
              </a:rPr>
              <a:t> </a:t>
            </a:r>
            <a:endParaRPr lang="fr-CH" sz="1800" b="0" dirty="0" smtClean="0">
              <a:solidFill>
                <a:srgbClr val="D9D9D9"/>
              </a:solidFill>
            </a:endParaRPr>
          </a:p>
          <a:p>
            <a:pPr marL="0" indent="0">
              <a:lnSpc>
                <a:spcPct val="95000"/>
              </a:lnSpc>
              <a:spcBef>
                <a:spcPct val="0"/>
              </a:spcBef>
            </a:pPr>
            <a:r>
              <a:rPr lang="fr-CH" sz="1800" b="0" i="1" dirty="0" smtClean="0">
                <a:solidFill>
                  <a:srgbClr val="D9D9D9"/>
                </a:solidFill>
                <a:latin typeface="Arial" charset="0"/>
              </a:rPr>
              <a:t>Quelle est ma tolérance au bruit ? </a:t>
            </a:r>
          </a:p>
          <a:p>
            <a:pPr marL="0" indent="0">
              <a:lnSpc>
                <a:spcPct val="95000"/>
              </a:lnSpc>
              <a:spcBef>
                <a:spcPct val="0"/>
              </a:spcBef>
            </a:pPr>
            <a:endParaRPr lang="fr-CH" sz="1800" i="1" dirty="0" smtClean="0">
              <a:solidFill>
                <a:srgbClr val="D9D9D9"/>
              </a:solidFill>
              <a:latin typeface="Arial" charset="0"/>
            </a:endParaRPr>
          </a:p>
          <a:p>
            <a:pPr marL="0" indent="0">
              <a:lnSpc>
                <a:spcPct val="95000"/>
              </a:lnSpc>
              <a:spcBef>
                <a:spcPct val="0"/>
              </a:spcBef>
            </a:pPr>
            <a:r>
              <a:rPr lang="fr-CH" sz="1800" dirty="0" smtClean="0">
                <a:solidFill>
                  <a:srgbClr val="D9D9D9"/>
                </a:solidFill>
                <a:latin typeface="Arial" charset="0"/>
              </a:rPr>
              <a:t>Mylène :</a:t>
            </a:r>
          </a:p>
          <a:p>
            <a:pPr marL="0" indent="0">
              <a:lnSpc>
                <a:spcPct val="95000"/>
              </a:lnSpc>
              <a:spcBef>
                <a:spcPct val="0"/>
              </a:spcBef>
            </a:pPr>
            <a:r>
              <a:rPr lang="fr-CH" sz="1800" b="0" dirty="0" smtClean="0">
                <a:solidFill>
                  <a:srgbClr val="D9D9D9"/>
                </a:solidFill>
                <a:latin typeface="Arial" charset="0"/>
              </a:rPr>
              <a:t>Photos du TN</a:t>
            </a:r>
          </a:p>
          <a:p>
            <a:pPr marL="0" indent="0">
              <a:lnSpc>
                <a:spcPct val="95000"/>
              </a:lnSpc>
              <a:spcBef>
                <a:spcPct val="0"/>
              </a:spcBef>
            </a:pPr>
            <a:r>
              <a:rPr lang="fr-CH" sz="1800" b="0" i="1" dirty="0" smtClean="0">
                <a:solidFill>
                  <a:srgbClr val="D9D9D9"/>
                </a:solidFill>
                <a:latin typeface="Arial" charset="0"/>
              </a:rPr>
              <a:t>Lors du dernier cours (ma visite de stage), les échelles dessinées n’étaient pas très précises, ce qui pouvait rendre la tâche plus complexe. Celles-ci sont-elles plus lisibles ?</a:t>
            </a:r>
          </a:p>
          <a:p>
            <a:pPr marL="0" indent="0">
              <a:lnSpc>
                <a:spcPct val="95000"/>
              </a:lnSpc>
              <a:spcBef>
                <a:spcPct val="0"/>
              </a:spcBef>
            </a:pPr>
            <a:endParaRPr lang="fr-CH" sz="1800" i="1" dirty="0" smtClean="0">
              <a:solidFill>
                <a:srgbClr val="444444"/>
              </a:solidFill>
              <a:latin typeface="Arial" charset="0"/>
            </a:endParaRPr>
          </a:p>
          <a:p>
            <a:pPr marL="0" indent="0">
              <a:lnSpc>
                <a:spcPct val="95000"/>
              </a:lnSpc>
              <a:spcBef>
                <a:spcPct val="0"/>
              </a:spcBef>
            </a:pPr>
            <a:r>
              <a:rPr lang="fr-CH" sz="1800" dirty="0" smtClean="0">
                <a:solidFill>
                  <a:schemeClr val="tx1"/>
                </a:solidFill>
                <a:latin typeface="Arial" charset="0"/>
              </a:rPr>
              <a:t>Donna :</a:t>
            </a:r>
          </a:p>
          <a:p>
            <a:pPr marL="0" indent="0">
              <a:lnSpc>
                <a:spcPct val="95000"/>
              </a:lnSpc>
              <a:spcBef>
                <a:spcPct val="0"/>
              </a:spcBef>
            </a:pPr>
            <a:r>
              <a:rPr lang="fr-CH" sz="1800" b="0" dirty="0" smtClean="0">
                <a:solidFill>
                  <a:schemeClr val="tx1"/>
                </a:solidFill>
                <a:latin typeface="Arial" charset="0"/>
              </a:rPr>
              <a:t>Planification de 3 leçons, travaux d’élèves et analyse réflexive de la situation</a:t>
            </a:r>
          </a:p>
          <a:p>
            <a:pPr marL="0" indent="0">
              <a:lnSpc>
                <a:spcPct val="95000"/>
              </a:lnSpc>
              <a:spcBef>
                <a:spcPct val="0"/>
              </a:spcBef>
            </a:pPr>
            <a:r>
              <a:rPr lang="fr-CH" sz="1800" b="0" i="1" dirty="0" smtClean="0">
                <a:solidFill>
                  <a:schemeClr val="tx1"/>
                </a:solidFill>
                <a:latin typeface="Arial" charset="0"/>
              </a:rPr>
              <a:t>Les pistes des élèves ont-elles été suffisamment exploitées ? Mes élèves ont-ils atteint les objectifs ? Ma leçon leur permet-elle de donner du sens à cet apprentissage ?</a:t>
            </a:r>
          </a:p>
          <a:p>
            <a:pPr marL="0" indent="0">
              <a:lnSpc>
                <a:spcPct val="95000"/>
              </a:lnSpc>
              <a:spcBef>
                <a:spcPct val="0"/>
              </a:spcBef>
            </a:pPr>
            <a:endParaRPr lang="fr-CH" sz="1800" dirty="0" smtClean="0"/>
          </a:p>
          <a:p>
            <a:endParaRPr lang="fr-CH" b="0" dirty="0"/>
          </a:p>
        </p:txBody>
      </p:sp>
      <p:sp>
        <p:nvSpPr>
          <p:cNvPr id="6" name="Espace réservé de la date 5"/>
          <p:cNvSpPr>
            <a:spLocks noGrp="1"/>
          </p:cNvSpPr>
          <p:nvPr>
            <p:ph type="dt" sz="half" idx="2"/>
          </p:nvPr>
        </p:nvSpPr>
        <p:spPr/>
        <p:txBody>
          <a:bodyPr/>
          <a:lstStyle/>
          <a:p>
            <a:pPr>
              <a:defRPr/>
            </a:pPr>
            <a:r>
              <a:rPr lang="fr-CH" smtClean="0"/>
              <a:t>6 février 2012</a:t>
            </a:r>
            <a:endParaRPr lang="fr-CH"/>
          </a:p>
        </p:txBody>
      </p:sp>
      <p:sp>
        <p:nvSpPr>
          <p:cNvPr id="7" name="ZoneTexte 6"/>
          <p:cNvSpPr txBox="1"/>
          <p:nvPr/>
        </p:nvSpPr>
        <p:spPr>
          <a:xfrm>
            <a:off x="0" y="0"/>
            <a:ext cx="3203848" cy="307777"/>
          </a:xfrm>
          <a:prstGeom prst="rect">
            <a:avLst/>
          </a:prstGeom>
          <a:noFill/>
        </p:spPr>
        <p:txBody>
          <a:bodyPr wrap="square" rtlCol="0">
            <a:spAutoFit/>
          </a:bodyPr>
          <a:lstStyle/>
          <a:p>
            <a:r>
              <a:rPr lang="fr-FR" sz="1400" b="1" dirty="0" smtClean="0">
                <a:solidFill>
                  <a:srgbClr val="BFBFBF"/>
                </a:solidFill>
              </a:rPr>
              <a:t>5. Exemples</a:t>
            </a:r>
            <a:endParaRPr lang="fr-FR" sz="1400" b="1" dirty="0">
              <a:solidFill>
                <a:srgbClr val="BFBFBF"/>
              </a:solidFill>
            </a:endParaRPr>
          </a:p>
        </p:txBody>
      </p:sp>
    </p:spTree>
    <p:extLst>
      <p:ext uri="{BB962C8B-B14F-4D97-AF65-F5344CB8AC3E}">
        <p14:creationId xmlns:p14="http://schemas.microsoft.com/office/powerpoint/2010/main" val="10111950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p:txBody>
          <a:bodyPr/>
          <a:lstStyle/>
          <a:p>
            <a:pPr>
              <a:defRPr/>
            </a:pPr>
            <a:r>
              <a:rPr lang="fr-CH" smtClean="0"/>
              <a:t>6 février 2012</a:t>
            </a:r>
            <a:endParaRPr lang="fr-FR" dirty="0"/>
          </a:p>
        </p:txBody>
      </p:sp>
      <p:sp>
        <p:nvSpPr>
          <p:cNvPr id="3" name="Espace réservé du pied de page 2"/>
          <p:cNvSpPr>
            <a:spLocks noGrp="1"/>
          </p:cNvSpPr>
          <p:nvPr>
            <p:ph type="ftr" sz="quarter" idx="3"/>
          </p:nvPr>
        </p:nvSpPr>
        <p:spPr/>
        <p:txBody>
          <a:bodyPr/>
          <a:lstStyle/>
          <a:p>
            <a:pPr>
              <a:defRPr/>
            </a:pPr>
            <a:r>
              <a:rPr lang="fr-FR" smtClean="0"/>
              <a:t>Conférence Chicoutimi</a:t>
            </a:r>
            <a:endParaRPr lang="fr-FR"/>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FR" smtClean="0"/>
              <a:pPr>
                <a:defRPr/>
              </a:pPr>
              <a:t>32</a:t>
            </a:fld>
            <a:endParaRPr lang="fr-FR"/>
          </a:p>
        </p:txBody>
      </p:sp>
      <p:sp>
        <p:nvSpPr>
          <p:cNvPr id="5" name="Espace réservé du texte 4"/>
          <p:cNvSpPr>
            <a:spLocks noGrp="1"/>
          </p:cNvSpPr>
          <p:nvPr>
            <p:ph type="body" sz="quarter" idx="10"/>
          </p:nvPr>
        </p:nvSpPr>
        <p:spPr/>
        <p:txBody>
          <a:bodyPr/>
          <a:lstStyle/>
          <a:p>
            <a:endParaRPr lang="fr-FR"/>
          </a:p>
        </p:txBody>
      </p:sp>
      <p:pic>
        <p:nvPicPr>
          <p:cNvPr id="6" name="Image 5" descr="Capture d’écran 2012-02-02 à 10.04.4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52736"/>
            <a:ext cx="9144000" cy="5073427"/>
          </a:xfrm>
          <a:prstGeom prst="rect">
            <a:avLst/>
          </a:prstGeom>
        </p:spPr>
      </p:pic>
      <p:pic>
        <p:nvPicPr>
          <p:cNvPr id="8" name="Image 7" descr="Capture d’écran 2012-02-02 à 10.07.1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312013">
            <a:off x="1739737" y="2585653"/>
            <a:ext cx="6948264" cy="2964914"/>
          </a:xfrm>
          <a:prstGeom prst="rect">
            <a:avLst/>
          </a:prstGeom>
        </p:spPr>
      </p:pic>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018831">
            <a:off x="1870142" y="434101"/>
            <a:ext cx="4677984" cy="6237312"/>
          </a:xfrm>
          <a:prstGeom prst="rect">
            <a:avLst/>
          </a:prstGeom>
        </p:spPr>
      </p:pic>
      <p:pic>
        <p:nvPicPr>
          <p:cNvPr id="9" name="Image 8" descr="Capture d’écran 2012-02-02 à 10.38.58.jpg"/>
          <p:cNvPicPr>
            <a:picLocks noChangeAspect="1"/>
          </p:cNvPicPr>
          <p:nvPr/>
        </p:nvPicPr>
        <p:blipFill>
          <a:blip r:embed="rId5">
            <a:extLst>
              <a:ext uri="{28A0092B-C50C-407E-A947-70E740481C1C}">
                <a14:useLocalDpi xmlns:a14="http://schemas.microsoft.com/office/drawing/2010/main"/>
              </a:ext>
            </a:extLst>
          </a:blip>
          <a:stretch>
            <a:fillRect/>
          </a:stretch>
        </p:blipFill>
        <p:spPr>
          <a:xfrm rot="355126">
            <a:off x="2230994" y="182028"/>
            <a:ext cx="4635500" cy="6502400"/>
          </a:xfrm>
          <a:prstGeom prst="rect">
            <a:avLst/>
          </a:prstGeom>
        </p:spPr>
      </p:pic>
      <p:sp>
        <p:nvSpPr>
          <p:cNvPr id="10" name="ZoneTexte 9"/>
          <p:cNvSpPr txBox="1"/>
          <p:nvPr/>
        </p:nvSpPr>
        <p:spPr>
          <a:xfrm>
            <a:off x="0" y="0"/>
            <a:ext cx="3203848" cy="307777"/>
          </a:xfrm>
          <a:prstGeom prst="rect">
            <a:avLst/>
          </a:prstGeom>
          <a:noFill/>
        </p:spPr>
        <p:txBody>
          <a:bodyPr wrap="square" rtlCol="0">
            <a:spAutoFit/>
          </a:bodyPr>
          <a:lstStyle/>
          <a:p>
            <a:r>
              <a:rPr lang="fr-FR" sz="1400" b="1" dirty="0" smtClean="0">
                <a:solidFill>
                  <a:srgbClr val="BFBFBF"/>
                </a:solidFill>
              </a:rPr>
              <a:t>5. Exemples</a:t>
            </a:r>
            <a:endParaRPr lang="fr-FR" sz="1400" b="1" dirty="0">
              <a:solidFill>
                <a:srgbClr val="BFBFBF"/>
              </a:solidFill>
            </a:endParaRPr>
          </a:p>
        </p:txBody>
      </p:sp>
    </p:spTree>
    <p:extLst>
      <p:ext uri="{BB962C8B-B14F-4D97-AF65-F5344CB8AC3E}">
        <p14:creationId xmlns:p14="http://schemas.microsoft.com/office/powerpoint/2010/main" val="305116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33</a:t>
            </a:fld>
            <a:endParaRPr lang="fr-CH"/>
          </a:p>
        </p:txBody>
      </p:sp>
      <p:sp>
        <p:nvSpPr>
          <p:cNvPr id="6" name="Espace réservé du texte 5"/>
          <p:cNvSpPr>
            <a:spLocks noGrp="1"/>
          </p:cNvSpPr>
          <p:nvPr>
            <p:ph type="body" sz="quarter" idx="10"/>
          </p:nvPr>
        </p:nvSpPr>
        <p:spPr>
          <a:xfrm>
            <a:off x="304800" y="1219200"/>
            <a:ext cx="7219528" cy="4906963"/>
          </a:xfrm>
        </p:spPr>
        <p:txBody>
          <a:bodyPr/>
          <a:lstStyle/>
          <a:p>
            <a:r>
              <a:rPr lang="fr-CH" b="0" dirty="0" smtClean="0">
                <a:solidFill>
                  <a:srgbClr val="3B62AF"/>
                </a:solidFill>
                <a:latin typeface="Arial" charset="0"/>
              </a:rPr>
              <a:t>Premières impressions des </a:t>
            </a:r>
            <a:r>
              <a:rPr lang="fr-CH" b="0" dirty="0">
                <a:solidFill>
                  <a:srgbClr val="3B62AF"/>
                </a:solidFill>
                <a:latin typeface="Arial" charset="0"/>
              </a:rPr>
              <a:t>utilisateurs</a:t>
            </a:r>
          </a:p>
          <a:p>
            <a:endParaRPr lang="fr-CH" sz="1800" dirty="0" smtClean="0">
              <a:solidFill>
                <a:srgbClr val="3B62AF"/>
              </a:solidFill>
              <a:latin typeface="Arial" charset="0"/>
            </a:endParaRPr>
          </a:p>
          <a:p>
            <a:pPr marL="0" indent="0">
              <a:lnSpc>
                <a:spcPct val="95000"/>
              </a:lnSpc>
              <a:spcBef>
                <a:spcPct val="0"/>
              </a:spcBef>
            </a:pPr>
            <a:r>
              <a:rPr lang="fr-CH" sz="1800" dirty="0" smtClean="0">
                <a:solidFill>
                  <a:schemeClr val="tx1"/>
                </a:solidFill>
                <a:latin typeface="Arial" charset="0"/>
              </a:rPr>
              <a:t>Positif :</a:t>
            </a:r>
            <a:endParaRPr lang="fr-CH" sz="1800" dirty="0" smtClean="0">
              <a:solidFill>
                <a:schemeClr val="tx1"/>
              </a:solidFill>
            </a:endParaRPr>
          </a:p>
          <a:p>
            <a:pPr marL="285750" indent="-285750">
              <a:lnSpc>
                <a:spcPct val="95000"/>
              </a:lnSpc>
              <a:spcBef>
                <a:spcPct val="0"/>
              </a:spcBef>
              <a:buFont typeface="Arial"/>
              <a:buChar char="•"/>
            </a:pPr>
            <a:r>
              <a:rPr lang="fr-CH" sz="1800" b="0" dirty="0" smtClean="0">
                <a:solidFill>
                  <a:schemeClr val="tx1"/>
                </a:solidFill>
                <a:latin typeface="Arial" charset="0"/>
              </a:rPr>
              <a:t>Différents documents acceptés : audio, vidéo, photos, doc...</a:t>
            </a:r>
          </a:p>
          <a:p>
            <a:pPr marL="285750" indent="-285750">
              <a:lnSpc>
                <a:spcPct val="95000"/>
              </a:lnSpc>
              <a:spcBef>
                <a:spcPct val="0"/>
              </a:spcBef>
              <a:buFont typeface="Arial"/>
              <a:buChar char="•"/>
            </a:pPr>
            <a:r>
              <a:rPr lang="fr-CH" sz="1800" b="0" dirty="0" smtClean="0">
                <a:solidFill>
                  <a:schemeClr val="tx1"/>
                </a:solidFill>
                <a:latin typeface="Arial" charset="0"/>
              </a:rPr>
              <a:t>Depuis le smartphone sans passer par l’ordinateur</a:t>
            </a:r>
          </a:p>
          <a:p>
            <a:pPr marL="285750" indent="-285750">
              <a:lnSpc>
                <a:spcPct val="95000"/>
              </a:lnSpc>
              <a:spcBef>
                <a:spcPct val="0"/>
              </a:spcBef>
              <a:buFont typeface="Arial"/>
              <a:buChar char="•"/>
            </a:pPr>
            <a:r>
              <a:rPr lang="fr-CH" sz="1800" b="0" dirty="0" smtClean="0">
                <a:solidFill>
                  <a:schemeClr val="tx1"/>
                </a:solidFill>
                <a:latin typeface="Arial" charset="0"/>
              </a:rPr>
              <a:t>Documents que l’on peut à tout moment modifier</a:t>
            </a:r>
            <a:endParaRPr lang="fr-CH" sz="1800" b="0" dirty="0" smtClean="0">
              <a:solidFill>
                <a:schemeClr val="tx1"/>
              </a:solidFill>
            </a:endParaRPr>
          </a:p>
          <a:p>
            <a:pPr marL="285750" indent="-285750">
              <a:lnSpc>
                <a:spcPct val="95000"/>
              </a:lnSpc>
              <a:spcBef>
                <a:spcPct val="0"/>
              </a:spcBef>
              <a:buFont typeface="Arial"/>
              <a:buChar char="•"/>
            </a:pPr>
            <a:r>
              <a:rPr lang="fr-CH" sz="1800" b="0" dirty="0" smtClean="0">
                <a:solidFill>
                  <a:schemeClr val="tx1"/>
                </a:solidFill>
                <a:latin typeface="Arial" charset="0"/>
              </a:rPr>
              <a:t>Bon moyen de discussion - communication sur un support riche</a:t>
            </a:r>
          </a:p>
          <a:p>
            <a:pPr marL="285750" indent="-285750">
              <a:lnSpc>
                <a:spcPct val="95000"/>
              </a:lnSpc>
              <a:spcBef>
                <a:spcPct val="0"/>
              </a:spcBef>
              <a:buFont typeface="Arial"/>
              <a:buChar char="•"/>
            </a:pPr>
            <a:r>
              <a:rPr lang="fr-CH" sz="1800" b="0" dirty="0" smtClean="0">
                <a:solidFill>
                  <a:schemeClr val="tx1"/>
                </a:solidFill>
                <a:latin typeface="Arial" charset="0"/>
              </a:rPr>
              <a:t>Toutes les traces à la même place, accessibles sans avoir à transporter le classeur</a:t>
            </a:r>
          </a:p>
          <a:p>
            <a:pPr marL="285750" indent="-285750">
              <a:lnSpc>
                <a:spcPct val="95000"/>
              </a:lnSpc>
              <a:spcBef>
                <a:spcPct val="0"/>
              </a:spcBef>
              <a:buFont typeface="Arial"/>
              <a:buChar char="•"/>
            </a:pPr>
            <a:r>
              <a:rPr lang="fr-CH" sz="1800" b="0" dirty="0" smtClean="0">
                <a:solidFill>
                  <a:schemeClr val="tx1"/>
                </a:solidFill>
                <a:latin typeface="Arial" charset="0"/>
              </a:rPr>
              <a:t>Pas d’impression papier</a:t>
            </a:r>
          </a:p>
          <a:p>
            <a:pPr marL="285750" indent="-285750">
              <a:lnSpc>
                <a:spcPct val="95000"/>
              </a:lnSpc>
              <a:spcBef>
                <a:spcPct val="0"/>
              </a:spcBef>
              <a:buFont typeface="Arial"/>
              <a:buChar char="•"/>
            </a:pPr>
            <a:r>
              <a:rPr lang="fr-CH" sz="1800" b="0" dirty="0" smtClean="0">
                <a:solidFill>
                  <a:schemeClr val="tx1"/>
                </a:solidFill>
                <a:latin typeface="Arial" charset="0"/>
              </a:rPr>
              <a:t>Facilité d’utilisation</a:t>
            </a:r>
            <a:endParaRPr lang="fr-CH" sz="1800" b="0" dirty="0">
              <a:solidFill>
                <a:schemeClr val="tx1"/>
              </a:solidFill>
              <a:latin typeface="Arial" charset="0"/>
            </a:endParaRPr>
          </a:p>
          <a:p>
            <a:pPr marL="0" indent="0">
              <a:lnSpc>
                <a:spcPct val="95000"/>
              </a:lnSpc>
              <a:spcBef>
                <a:spcPct val="0"/>
              </a:spcBef>
            </a:pPr>
            <a:endParaRPr lang="fr-CH" sz="1800" dirty="0" smtClean="0">
              <a:solidFill>
                <a:schemeClr val="tx1"/>
              </a:solidFill>
              <a:latin typeface="Arial" charset="0"/>
            </a:endParaRPr>
          </a:p>
          <a:p>
            <a:pPr marL="0" indent="0">
              <a:lnSpc>
                <a:spcPct val="95000"/>
              </a:lnSpc>
              <a:spcBef>
                <a:spcPct val="0"/>
              </a:spcBef>
            </a:pPr>
            <a:r>
              <a:rPr lang="fr-CH" sz="1800" dirty="0" smtClean="0">
                <a:solidFill>
                  <a:schemeClr val="tx1"/>
                </a:solidFill>
                <a:latin typeface="Arial" charset="0"/>
              </a:rPr>
              <a:t>Négatif :</a:t>
            </a:r>
          </a:p>
          <a:p>
            <a:pPr marL="285750" indent="-285750">
              <a:lnSpc>
                <a:spcPct val="95000"/>
              </a:lnSpc>
              <a:spcBef>
                <a:spcPct val="0"/>
              </a:spcBef>
              <a:buFont typeface="Arial"/>
              <a:buChar char="•"/>
            </a:pPr>
            <a:r>
              <a:rPr lang="fr-CH" sz="1800" b="0" dirty="0" smtClean="0">
                <a:solidFill>
                  <a:schemeClr val="tx1"/>
                </a:solidFill>
                <a:latin typeface="Arial" charset="0"/>
              </a:rPr>
              <a:t>Pas de notification lorsqu’une note est ajoutée par un autre utilisateur</a:t>
            </a:r>
          </a:p>
          <a:p>
            <a:pPr marL="285750" indent="-285750">
              <a:lnSpc>
                <a:spcPct val="95000"/>
              </a:lnSpc>
              <a:spcBef>
                <a:spcPct val="0"/>
              </a:spcBef>
              <a:buFont typeface="Arial"/>
              <a:buChar char="•"/>
            </a:pPr>
            <a:endParaRPr lang="fr-CH" sz="1800" b="0" dirty="0" smtClean="0">
              <a:solidFill>
                <a:srgbClr val="444444"/>
              </a:solidFill>
              <a:latin typeface="Arial" charset="0"/>
            </a:endParaRPr>
          </a:p>
          <a:p>
            <a:endParaRPr lang="fr-CH" dirty="0"/>
          </a:p>
        </p:txBody>
      </p:sp>
      <p:sp>
        <p:nvSpPr>
          <p:cNvPr id="7" name="Espace réservé de la date 6"/>
          <p:cNvSpPr>
            <a:spLocks noGrp="1"/>
          </p:cNvSpPr>
          <p:nvPr>
            <p:ph type="dt" sz="half" idx="2"/>
          </p:nvPr>
        </p:nvSpPr>
        <p:spPr/>
        <p:txBody>
          <a:bodyPr/>
          <a:lstStyle/>
          <a:p>
            <a:pPr>
              <a:defRPr/>
            </a:pPr>
            <a:r>
              <a:rPr lang="fr-CH" smtClean="0"/>
              <a:t>6 février 2012</a:t>
            </a:r>
            <a:endParaRPr lang="fr-CH"/>
          </a:p>
        </p:txBody>
      </p:sp>
      <p:sp>
        <p:nvSpPr>
          <p:cNvPr id="8" name="ZoneTexte 7"/>
          <p:cNvSpPr txBox="1"/>
          <p:nvPr/>
        </p:nvSpPr>
        <p:spPr>
          <a:xfrm>
            <a:off x="0" y="0"/>
            <a:ext cx="3203848" cy="307777"/>
          </a:xfrm>
          <a:prstGeom prst="rect">
            <a:avLst/>
          </a:prstGeom>
          <a:noFill/>
        </p:spPr>
        <p:txBody>
          <a:bodyPr wrap="square" rtlCol="0">
            <a:spAutoFit/>
          </a:bodyPr>
          <a:lstStyle/>
          <a:p>
            <a:r>
              <a:rPr lang="fr-FR" sz="1400" b="1" dirty="0" smtClean="0">
                <a:solidFill>
                  <a:srgbClr val="BFBFBF"/>
                </a:solidFill>
              </a:rPr>
              <a:t>6. Premier bilan et conclusion</a:t>
            </a:r>
            <a:endParaRPr lang="fr-FR" sz="1400" b="1" dirty="0">
              <a:solidFill>
                <a:srgbClr val="BFBFBF"/>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linds(horizontal)">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blinds(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blinds(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blinds(horizontal)">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blinds(horizontal)">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blinds(horizontal)">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blinds(horizontal)">
                                      <p:cBhvr>
                                        <p:cTn id="42" dur="500"/>
                                        <p:tgtEl>
                                          <p:spTgt spid="6">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blinds(horizontal)">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6">
                                            <p:txEl>
                                              <p:pRg st="11" end="11"/>
                                            </p:txEl>
                                          </p:spTgt>
                                        </p:tgtEl>
                                        <p:attrNameLst>
                                          <p:attrName>style.visibility</p:attrName>
                                        </p:attrNameLst>
                                      </p:cBhvr>
                                      <p:to>
                                        <p:strVal val="visible"/>
                                      </p:to>
                                    </p:set>
                                    <p:animEffect transition="in" filter="blinds(horizontal)">
                                      <p:cBhvr>
                                        <p:cTn id="52" dur="500"/>
                                        <p:tgtEl>
                                          <p:spTgt spid="6">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6">
                                            <p:txEl>
                                              <p:pRg st="12" end="12"/>
                                            </p:txEl>
                                          </p:spTgt>
                                        </p:tgtEl>
                                        <p:attrNameLst>
                                          <p:attrName>style.visibility</p:attrName>
                                        </p:attrNameLst>
                                      </p:cBhvr>
                                      <p:to>
                                        <p:strVal val="visible"/>
                                      </p:to>
                                    </p:set>
                                    <p:animEffect transition="in" filter="blinds(horizontal)">
                                      <p:cBhvr>
                                        <p:cTn id="57"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34</a:t>
            </a:fld>
            <a:endParaRPr lang="fr-CH"/>
          </a:p>
        </p:txBody>
      </p:sp>
      <p:sp>
        <p:nvSpPr>
          <p:cNvPr id="5" name="Espace réservé du texte 4"/>
          <p:cNvSpPr>
            <a:spLocks noGrp="1"/>
          </p:cNvSpPr>
          <p:nvPr>
            <p:ph type="body" sz="quarter" idx="10"/>
          </p:nvPr>
        </p:nvSpPr>
        <p:spPr/>
        <p:txBody>
          <a:bodyPr/>
          <a:lstStyle/>
          <a:p>
            <a:r>
              <a:rPr lang="fr-CH" b="0" dirty="0">
                <a:solidFill>
                  <a:srgbClr val="3B62AF"/>
                </a:solidFill>
                <a:latin typeface="Arial" charset="0"/>
              </a:rPr>
              <a:t>Premiers constats – changements</a:t>
            </a:r>
          </a:p>
          <a:p>
            <a:endParaRPr lang="fr-CH" dirty="0" smtClean="0">
              <a:solidFill>
                <a:srgbClr val="3B62AF"/>
              </a:solidFill>
              <a:latin typeface="Arial" charset="0"/>
            </a:endParaRPr>
          </a:p>
          <a:p>
            <a:pPr marL="457200" indent="-457200">
              <a:buFont typeface="Arial"/>
              <a:buChar char="•"/>
            </a:pPr>
            <a:r>
              <a:rPr lang="fr-CH" sz="2800" b="0" dirty="0" smtClean="0">
                <a:solidFill>
                  <a:schemeClr val="tx1"/>
                </a:solidFill>
                <a:latin typeface="Arial" charset="0"/>
              </a:rPr>
              <a:t>d’autres styles de traces sont récoltées</a:t>
            </a:r>
          </a:p>
          <a:p>
            <a:pPr marL="457200" indent="-457200">
              <a:buFont typeface="Arial"/>
              <a:buChar char="•"/>
            </a:pPr>
            <a:r>
              <a:rPr lang="fr-CH" sz="2800" b="0" dirty="0">
                <a:solidFill>
                  <a:schemeClr val="tx1"/>
                </a:solidFill>
                <a:latin typeface="Arial" charset="0"/>
              </a:rPr>
              <a:t>c</a:t>
            </a:r>
            <a:r>
              <a:rPr lang="fr-CH" sz="2800" b="0" dirty="0" smtClean="0">
                <a:solidFill>
                  <a:schemeClr val="tx1"/>
                </a:solidFill>
                <a:latin typeface="Arial" charset="0"/>
              </a:rPr>
              <a:t>ertaines traces proposées par le mentor ne sont pas (directement) exploitées</a:t>
            </a:r>
          </a:p>
          <a:p>
            <a:pPr marL="457200" indent="-457200">
              <a:buFont typeface="Arial"/>
              <a:buChar char="•"/>
            </a:pPr>
            <a:r>
              <a:rPr lang="fr-CH" sz="2800" b="0" dirty="0">
                <a:solidFill>
                  <a:schemeClr val="tx1"/>
                </a:solidFill>
                <a:latin typeface="Arial" charset="0"/>
              </a:rPr>
              <a:t>l</a:t>
            </a:r>
            <a:r>
              <a:rPr lang="fr-CH" sz="2800" b="0" dirty="0" smtClean="0">
                <a:solidFill>
                  <a:schemeClr val="tx1"/>
                </a:solidFill>
                <a:latin typeface="Arial" charset="0"/>
              </a:rPr>
              <a:t>es étudiantes prennent le contrôle de la démarche (2/3)</a:t>
            </a:r>
          </a:p>
          <a:p>
            <a:pPr marL="457200" indent="-457200">
              <a:buFont typeface="Arial"/>
              <a:buChar char="•"/>
            </a:pPr>
            <a:r>
              <a:rPr lang="fr-CH" sz="2800" b="0" dirty="0">
                <a:solidFill>
                  <a:schemeClr val="tx1"/>
                </a:solidFill>
                <a:latin typeface="Arial" charset="0"/>
              </a:rPr>
              <a:t>l</a:t>
            </a:r>
            <a:r>
              <a:rPr lang="fr-CH" sz="2800" b="0" dirty="0" smtClean="0">
                <a:solidFill>
                  <a:schemeClr val="tx1"/>
                </a:solidFill>
                <a:latin typeface="Arial" charset="0"/>
              </a:rPr>
              <a:t>e mentorat est instrumentalisé</a:t>
            </a:r>
          </a:p>
          <a:p>
            <a:pPr marL="0" indent="0"/>
            <a:endParaRPr lang="fr-CH" dirty="0" smtClean="0">
              <a:solidFill>
                <a:srgbClr val="3B62AF"/>
              </a:solidFill>
              <a:latin typeface="Arial" charset="0"/>
            </a:endParaRPr>
          </a:p>
          <a:p>
            <a:endParaRPr lang="fr-CH" dirty="0" smtClean="0">
              <a:solidFill>
                <a:srgbClr val="3B62AF"/>
              </a:solidFill>
              <a:latin typeface="Arial" charset="0"/>
            </a:endParaRPr>
          </a:p>
          <a:p>
            <a:endParaRPr lang="fr-CH" dirty="0"/>
          </a:p>
        </p:txBody>
      </p:sp>
      <p:sp>
        <p:nvSpPr>
          <p:cNvPr id="6" name="Espace réservé de la date 5"/>
          <p:cNvSpPr>
            <a:spLocks noGrp="1"/>
          </p:cNvSpPr>
          <p:nvPr>
            <p:ph type="dt" sz="half" idx="2"/>
          </p:nvPr>
        </p:nvSpPr>
        <p:spPr/>
        <p:txBody>
          <a:bodyPr/>
          <a:lstStyle/>
          <a:p>
            <a:pPr>
              <a:defRPr/>
            </a:pPr>
            <a:r>
              <a:rPr lang="fr-CH" smtClean="0"/>
              <a:t>6 février 2012</a:t>
            </a:r>
            <a:endParaRPr lang="fr-CH"/>
          </a:p>
        </p:txBody>
      </p:sp>
      <p:sp>
        <p:nvSpPr>
          <p:cNvPr id="7" name="ZoneTexte 6"/>
          <p:cNvSpPr txBox="1"/>
          <p:nvPr/>
        </p:nvSpPr>
        <p:spPr>
          <a:xfrm>
            <a:off x="0" y="0"/>
            <a:ext cx="3203848" cy="307777"/>
          </a:xfrm>
          <a:prstGeom prst="rect">
            <a:avLst/>
          </a:prstGeom>
          <a:noFill/>
        </p:spPr>
        <p:txBody>
          <a:bodyPr wrap="square" rtlCol="0">
            <a:spAutoFit/>
          </a:bodyPr>
          <a:lstStyle/>
          <a:p>
            <a:r>
              <a:rPr lang="fr-FR" sz="1400" b="1" dirty="0" smtClean="0">
                <a:solidFill>
                  <a:srgbClr val="BFBFBF"/>
                </a:solidFill>
              </a:rPr>
              <a:t>6. Premier bilan et conclusion</a:t>
            </a:r>
            <a:endParaRPr lang="fr-FR" sz="1400" b="1" dirty="0">
              <a:solidFill>
                <a:srgbClr val="BFBFBF"/>
              </a:solidFill>
            </a:endParaRPr>
          </a:p>
        </p:txBody>
      </p:sp>
    </p:spTree>
    <p:extLst>
      <p:ext uri="{BB962C8B-B14F-4D97-AF65-F5344CB8AC3E}">
        <p14:creationId xmlns:p14="http://schemas.microsoft.com/office/powerpoint/2010/main" val="2185794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blinds(horizontal)">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blinds(horizontal)">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35</a:t>
            </a:fld>
            <a:endParaRPr lang="fr-CH"/>
          </a:p>
        </p:txBody>
      </p:sp>
      <p:sp>
        <p:nvSpPr>
          <p:cNvPr id="5" name="Espace réservé du texte 4"/>
          <p:cNvSpPr>
            <a:spLocks noGrp="1"/>
          </p:cNvSpPr>
          <p:nvPr>
            <p:ph type="body" sz="quarter" idx="10"/>
          </p:nvPr>
        </p:nvSpPr>
        <p:spPr>
          <a:xfrm>
            <a:off x="304800" y="1219200"/>
            <a:ext cx="7507560" cy="4906963"/>
          </a:xfrm>
        </p:spPr>
        <p:txBody>
          <a:bodyPr/>
          <a:lstStyle/>
          <a:p>
            <a:r>
              <a:rPr lang="fr-CH" b="0" dirty="0">
                <a:solidFill>
                  <a:srgbClr val="3B62AF"/>
                </a:solidFill>
                <a:latin typeface="Arial" charset="0"/>
              </a:rPr>
              <a:t>Planification de la suite de la recherche</a:t>
            </a:r>
          </a:p>
          <a:p>
            <a:endParaRPr lang="fr-CH" dirty="0" smtClean="0">
              <a:solidFill>
                <a:srgbClr val="3B62AF"/>
              </a:solidFill>
              <a:latin typeface="Arial" charset="0"/>
            </a:endParaRPr>
          </a:p>
          <a:p>
            <a:pPr marL="457200" indent="-457200">
              <a:buFont typeface="Arial"/>
              <a:buChar char="•"/>
            </a:pPr>
            <a:r>
              <a:rPr lang="fr-CH" sz="2400" b="0" dirty="0" smtClean="0">
                <a:solidFill>
                  <a:srgbClr val="000000"/>
                </a:solidFill>
                <a:latin typeface="Arial" charset="0"/>
              </a:rPr>
              <a:t>Septembre 2012 : test à plus large échelle (20 à 40 étudiants) suivis sur 2 ans</a:t>
            </a:r>
          </a:p>
          <a:p>
            <a:pPr marL="457200" indent="-457200">
              <a:buFont typeface="Arial"/>
              <a:buChar char="•"/>
            </a:pPr>
            <a:r>
              <a:rPr lang="fr-CH" sz="2400" b="0" dirty="0" smtClean="0">
                <a:solidFill>
                  <a:srgbClr val="000000"/>
                </a:solidFill>
                <a:latin typeface="Arial" charset="0"/>
              </a:rPr>
              <a:t>Analyse de la nature des traces, de leur utilisation, lien avec le niveau de réflexivité des travaux demandés</a:t>
            </a:r>
          </a:p>
          <a:p>
            <a:pPr marL="457200" indent="-457200">
              <a:buFont typeface="Arial"/>
              <a:buChar char="•"/>
            </a:pPr>
            <a:endParaRPr lang="fr-CH" b="0" dirty="0" smtClean="0">
              <a:solidFill>
                <a:srgbClr val="3B62AF"/>
              </a:solidFill>
              <a:latin typeface="Arial" charset="0"/>
            </a:endParaRPr>
          </a:p>
          <a:p>
            <a:endParaRPr lang="fr-CH" b="0" dirty="0"/>
          </a:p>
        </p:txBody>
      </p:sp>
      <p:sp>
        <p:nvSpPr>
          <p:cNvPr id="6" name="Espace réservé de la date 5"/>
          <p:cNvSpPr>
            <a:spLocks noGrp="1"/>
          </p:cNvSpPr>
          <p:nvPr>
            <p:ph type="dt" sz="half" idx="2"/>
          </p:nvPr>
        </p:nvSpPr>
        <p:spPr/>
        <p:txBody>
          <a:bodyPr/>
          <a:lstStyle/>
          <a:p>
            <a:pPr>
              <a:defRPr/>
            </a:pPr>
            <a:r>
              <a:rPr lang="fr-CH" smtClean="0"/>
              <a:t>6 février 2012</a:t>
            </a:r>
            <a:endParaRPr lang="fr-CH"/>
          </a:p>
        </p:txBody>
      </p:sp>
      <p:sp>
        <p:nvSpPr>
          <p:cNvPr id="7" name="ZoneTexte 6"/>
          <p:cNvSpPr txBox="1"/>
          <p:nvPr/>
        </p:nvSpPr>
        <p:spPr>
          <a:xfrm>
            <a:off x="0" y="0"/>
            <a:ext cx="3203848" cy="307777"/>
          </a:xfrm>
          <a:prstGeom prst="rect">
            <a:avLst/>
          </a:prstGeom>
          <a:noFill/>
        </p:spPr>
        <p:txBody>
          <a:bodyPr wrap="square" rtlCol="0">
            <a:spAutoFit/>
          </a:bodyPr>
          <a:lstStyle/>
          <a:p>
            <a:r>
              <a:rPr lang="fr-FR" sz="1400" b="1" dirty="0" smtClean="0">
                <a:solidFill>
                  <a:srgbClr val="BFBFBF"/>
                </a:solidFill>
              </a:rPr>
              <a:t>6. Premier bilan et conclusion</a:t>
            </a:r>
            <a:endParaRPr lang="fr-FR" sz="1400" b="1" dirty="0">
              <a:solidFill>
                <a:srgbClr val="BFBFBF"/>
              </a:solidFill>
            </a:endParaRPr>
          </a:p>
        </p:txBody>
      </p:sp>
    </p:spTree>
    <p:extLst>
      <p:ext uri="{BB962C8B-B14F-4D97-AF65-F5344CB8AC3E}">
        <p14:creationId xmlns:p14="http://schemas.microsoft.com/office/powerpoint/2010/main" val="307588771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Merci de votre attention !</a:t>
            </a:r>
            <a:br>
              <a:rPr lang="fr-CH" dirty="0" smtClean="0"/>
            </a:br>
            <a:endParaRPr lang="de-DE" dirty="0"/>
          </a:p>
        </p:txBody>
      </p:sp>
      <p:sp>
        <p:nvSpPr>
          <p:cNvPr id="3" name="Espace réservé du texte 2"/>
          <p:cNvSpPr>
            <a:spLocks noGrp="1"/>
          </p:cNvSpPr>
          <p:nvPr>
            <p:ph type="body" sz="quarter" idx="10"/>
          </p:nvPr>
        </p:nvSpPr>
        <p:spPr/>
        <p:txBody>
          <a:bodyPr/>
          <a:lstStyle/>
          <a:p>
            <a:endParaRPr lang="de-DE"/>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37</a:t>
            </a:fld>
            <a:endParaRPr lang="fr-CH"/>
          </a:p>
        </p:txBody>
      </p:sp>
      <p:sp>
        <p:nvSpPr>
          <p:cNvPr id="5" name="Espace réservé du texte 4"/>
          <p:cNvSpPr>
            <a:spLocks noGrp="1"/>
          </p:cNvSpPr>
          <p:nvPr>
            <p:ph type="body" sz="quarter" idx="10"/>
          </p:nvPr>
        </p:nvSpPr>
        <p:spPr>
          <a:xfrm>
            <a:off x="304800" y="260648"/>
            <a:ext cx="6934200" cy="5865515"/>
          </a:xfrm>
        </p:spPr>
        <p:txBody>
          <a:bodyPr/>
          <a:lstStyle/>
          <a:p>
            <a:r>
              <a:rPr lang="fr-CH" b="0" dirty="0" smtClean="0">
                <a:solidFill>
                  <a:srgbClr val="3B62AF"/>
                </a:solidFill>
                <a:latin typeface="Arial" charset="0"/>
              </a:rPr>
              <a:t>Bibliographie indicative</a:t>
            </a:r>
          </a:p>
          <a:p>
            <a:endParaRPr lang="fr-CH" sz="1200" dirty="0" smtClean="0">
              <a:solidFill>
                <a:srgbClr val="3B62AF"/>
              </a:solidFill>
              <a:latin typeface="Arial" charset="0"/>
            </a:endParaRPr>
          </a:p>
          <a:p>
            <a:endParaRPr lang="fr-CH" sz="1200" dirty="0" smtClean="0">
              <a:solidFill>
                <a:srgbClr val="3B62AF"/>
              </a:solidFill>
              <a:latin typeface="Arial" charset="0"/>
            </a:endParaRPr>
          </a:p>
          <a:p>
            <a:r>
              <a:rPr lang="fr-FR" sz="1400" b="0" dirty="0" err="1"/>
              <a:t>Deci</a:t>
            </a:r>
            <a:r>
              <a:rPr lang="fr-FR" sz="1400" b="0" dirty="0"/>
              <a:t>, E. L., &amp; Ryan, R. M. (1987). </a:t>
            </a:r>
            <a:r>
              <a:rPr lang="fr-FR" sz="1400" b="0" dirty="0" err="1"/>
              <a:t>Intrinsic</a:t>
            </a:r>
            <a:r>
              <a:rPr lang="fr-FR" sz="1400" b="0" dirty="0"/>
              <a:t> motivation in sport. </a:t>
            </a:r>
            <a:r>
              <a:rPr lang="fr-FR" sz="1400" b="0" i="1" dirty="0" err="1"/>
              <a:t>Exercise</a:t>
            </a:r>
            <a:r>
              <a:rPr lang="fr-FR" sz="1400" b="0" i="1" dirty="0"/>
              <a:t> and Sport Sciences </a:t>
            </a:r>
            <a:r>
              <a:rPr lang="fr-FR" sz="1400" b="0" i="1" dirty="0" err="1"/>
              <a:t>Reviews</a:t>
            </a:r>
            <a:r>
              <a:rPr lang="fr-FR" sz="1400" b="0" dirty="0"/>
              <a:t>, </a:t>
            </a:r>
            <a:r>
              <a:rPr lang="fr-FR" sz="1400" b="0" i="1" dirty="0"/>
              <a:t>15</a:t>
            </a:r>
            <a:r>
              <a:rPr lang="fr-FR" sz="1400" b="0" dirty="0"/>
              <a:t>.</a:t>
            </a:r>
          </a:p>
          <a:p>
            <a:r>
              <a:rPr lang="fr-FR" sz="1400" b="0" dirty="0"/>
              <a:t>Hall, G. E., &amp; </a:t>
            </a:r>
            <a:r>
              <a:rPr lang="fr-FR" sz="1400" b="0" dirty="0" err="1"/>
              <a:t>Hord</a:t>
            </a:r>
            <a:r>
              <a:rPr lang="fr-FR" sz="1400" b="0" dirty="0"/>
              <a:t>, S. M. (1987). </a:t>
            </a:r>
            <a:r>
              <a:rPr lang="fr-FR" sz="1400" b="0" i="1" dirty="0"/>
              <a:t>Change in </a:t>
            </a:r>
            <a:r>
              <a:rPr lang="fr-FR" sz="1400" b="0" i="1" dirty="0" err="1"/>
              <a:t>Schools</a:t>
            </a:r>
            <a:r>
              <a:rPr lang="fr-FR" sz="1400" b="0" i="1" dirty="0"/>
              <a:t> : </a:t>
            </a:r>
            <a:r>
              <a:rPr lang="fr-FR" sz="1400" b="0" i="1" dirty="0" err="1"/>
              <a:t>Facilitating</a:t>
            </a:r>
            <a:r>
              <a:rPr lang="fr-FR" sz="1400" b="0" i="1" dirty="0"/>
              <a:t> the </a:t>
            </a:r>
            <a:r>
              <a:rPr lang="fr-FR" sz="1400" b="0" i="1" dirty="0" err="1"/>
              <a:t>Process</a:t>
            </a:r>
            <a:r>
              <a:rPr lang="fr-FR" sz="1400" b="0" dirty="0"/>
              <a:t>. New York: State </a:t>
            </a:r>
            <a:r>
              <a:rPr lang="fr-FR" sz="1400" b="0" dirty="0" err="1"/>
              <a:t>University</a:t>
            </a:r>
            <a:r>
              <a:rPr lang="fr-FR" sz="1400" b="0" dirty="0"/>
              <a:t> of New York </a:t>
            </a:r>
            <a:r>
              <a:rPr lang="fr-FR" sz="1400" b="0" dirty="0" err="1"/>
              <a:t>Press</a:t>
            </a:r>
            <a:r>
              <a:rPr lang="fr-FR" sz="1400" b="0" dirty="0"/>
              <a:t>.</a:t>
            </a:r>
          </a:p>
          <a:p>
            <a:r>
              <a:rPr lang="fr-FR" sz="1400" b="0" dirty="0"/>
              <a:t>Jorro, A. (2004). Réflexivité et auto-évaluation dans les pratiques enseignantes. </a:t>
            </a:r>
            <a:r>
              <a:rPr lang="fr-FR" sz="1400" b="0" i="1" dirty="0"/>
              <a:t>Revue Mesure et évaluation en éducation</a:t>
            </a:r>
            <a:r>
              <a:rPr lang="fr-FR" sz="1400" b="0" dirty="0"/>
              <a:t>, </a:t>
            </a:r>
            <a:r>
              <a:rPr lang="fr-FR" sz="1400" b="0" i="1" dirty="0"/>
              <a:t>27</a:t>
            </a:r>
            <a:r>
              <a:rPr lang="fr-FR" sz="1400" b="0" dirty="0"/>
              <a:t>(2), 33-47.</a:t>
            </a:r>
          </a:p>
          <a:p>
            <a:r>
              <a:rPr lang="fr-FR" sz="1400" b="0" dirty="0"/>
              <a:t>Kaufmann, J.-C. (2001). </a:t>
            </a:r>
            <a:r>
              <a:rPr lang="fr-FR" sz="1400" b="0" i="1" dirty="0"/>
              <a:t>Ego. Pour une sociologie de l’individu</a:t>
            </a:r>
            <a:r>
              <a:rPr lang="fr-FR" sz="1400" b="0" dirty="0"/>
              <a:t>. Paris: Hachette Littérature.</a:t>
            </a:r>
          </a:p>
          <a:p>
            <a:r>
              <a:rPr lang="fr-FR" sz="1400" b="0" dirty="0"/>
              <a:t>Niggli, A. (2005). </a:t>
            </a:r>
            <a:r>
              <a:rPr lang="fr-FR" sz="1400" b="0" i="1" dirty="0" err="1"/>
              <a:t>Unterrichts-besprechungen</a:t>
            </a:r>
            <a:r>
              <a:rPr lang="fr-FR" sz="1400" b="0" i="1" dirty="0"/>
              <a:t> </a:t>
            </a:r>
            <a:r>
              <a:rPr lang="fr-FR" sz="1400" b="0" i="1" dirty="0" err="1"/>
              <a:t>im</a:t>
            </a:r>
            <a:r>
              <a:rPr lang="fr-FR" sz="1400" b="0" i="1" dirty="0"/>
              <a:t> </a:t>
            </a:r>
            <a:r>
              <a:rPr lang="fr-FR" sz="1400" b="0" i="1" dirty="0" err="1"/>
              <a:t>Mentoring</a:t>
            </a:r>
            <a:r>
              <a:rPr lang="fr-FR" sz="1400" b="0" dirty="0"/>
              <a:t>. </a:t>
            </a:r>
            <a:r>
              <a:rPr lang="fr-FR" sz="1400" b="0" dirty="0" err="1"/>
              <a:t>Oberenfelden</a:t>
            </a:r>
            <a:r>
              <a:rPr lang="fr-FR" sz="1400" b="0" dirty="0"/>
              <a:t>: </a:t>
            </a:r>
            <a:r>
              <a:rPr lang="fr-FR" sz="1400" b="0" dirty="0" err="1"/>
              <a:t>Sauerländer</a:t>
            </a:r>
            <a:r>
              <a:rPr lang="fr-FR" sz="1400" b="0" dirty="0"/>
              <a:t> </a:t>
            </a:r>
            <a:r>
              <a:rPr lang="fr-FR" sz="1400" b="0" dirty="0" err="1"/>
              <a:t>Verlage</a:t>
            </a:r>
            <a:r>
              <a:rPr lang="fr-FR" sz="1400" b="0" dirty="0"/>
              <a:t> AG.</a:t>
            </a:r>
          </a:p>
          <a:p>
            <a:r>
              <a:rPr lang="fr-FR" sz="1400" b="0" dirty="0" err="1"/>
              <a:t>Saussez</a:t>
            </a:r>
            <a:r>
              <a:rPr lang="fr-FR" sz="1400" b="0" dirty="0"/>
              <a:t>, F., &amp; Allal, L. (2007). Réfléchir sur sa pratique : le rôle de l’autoévaluation? </a:t>
            </a:r>
            <a:r>
              <a:rPr lang="fr-FR" sz="1400" b="0" i="1" dirty="0"/>
              <a:t>Mesure et évaluation en éducation</a:t>
            </a:r>
            <a:r>
              <a:rPr lang="fr-FR" sz="1400" b="0" dirty="0"/>
              <a:t>, </a:t>
            </a:r>
            <a:r>
              <a:rPr lang="fr-FR" sz="1400" b="0" i="1" dirty="0"/>
              <a:t>30</a:t>
            </a:r>
            <a:r>
              <a:rPr lang="fr-FR" sz="1400" b="0" dirty="0"/>
              <a:t>(1), 97-124.</a:t>
            </a:r>
          </a:p>
          <a:p>
            <a:r>
              <a:rPr lang="fr-FR" sz="1400" b="0" dirty="0" err="1"/>
              <a:t>Scallon</a:t>
            </a:r>
            <a:r>
              <a:rPr lang="fr-FR" sz="1400" b="0" dirty="0"/>
              <a:t>, G. (2004). </a:t>
            </a:r>
            <a:r>
              <a:rPr lang="fr-FR" sz="1400" b="0" i="1" dirty="0"/>
              <a:t>L’évaluation des apprentissages dans une approche par compétences.</a:t>
            </a:r>
            <a:r>
              <a:rPr lang="fr-FR" sz="1400" b="0" dirty="0"/>
              <a:t> Bruxelles: De Boeck.</a:t>
            </a:r>
          </a:p>
          <a:p>
            <a:r>
              <a:rPr lang="fr-FR" sz="1400" b="0" dirty="0" err="1"/>
              <a:t>Schön</a:t>
            </a:r>
            <a:r>
              <a:rPr lang="fr-FR" sz="1400" b="0" dirty="0"/>
              <a:t>, D. A. (1994). </a:t>
            </a:r>
            <a:r>
              <a:rPr lang="fr-FR" sz="1400" b="0" i="1" dirty="0"/>
              <a:t>Le praticien </a:t>
            </a:r>
            <a:r>
              <a:rPr lang="fr-FR" sz="1400" b="0" i="1" dirty="0" err="1"/>
              <a:t>réflexif</a:t>
            </a:r>
            <a:r>
              <a:rPr lang="fr-FR" sz="1400" b="0" i="1" dirty="0"/>
              <a:t> : à la recherche du savoir caché dans l’agir professionnel</a:t>
            </a:r>
            <a:r>
              <a:rPr lang="fr-FR" sz="1400" b="0" dirty="0"/>
              <a:t>. </a:t>
            </a:r>
            <a:r>
              <a:rPr lang="fr-FR" sz="1400" b="0" dirty="0" err="1"/>
              <a:t>Montréal</a:t>
            </a:r>
            <a:r>
              <a:rPr lang="fr-FR" sz="1400" b="0" dirty="0"/>
              <a:t>: </a:t>
            </a:r>
            <a:r>
              <a:rPr lang="fr-FR" sz="1400" b="0" dirty="0" err="1"/>
              <a:t>Éditions</a:t>
            </a:r>
            <a:r>
              <a:rPr lang="fr-FR" sz="1400" b="0" dirty="0"/>
              <a:t> Logiques.</a:t>
            </a:r>
          </a:p>
          <a:p>
            <a:r>
              <a:rPr lang="fr-FR" sz="1400" b="0" dirty="0" err="1"/>
              <a:t>Zulauf</a:t>
            </a:r>
            <a:r>
              <a:rPr lang="fr-FR" sz="1400" b="0" dirty="0"/>
              <a:t>, M. (2006). Quel paradigme pour l’éducation musicale de demain? Dans M. </a:t>
            </a:r>
            <a:r>
              <a:rPr lang="fr-FR" sz="1400" b="0" dirty="0" err="1"/>
              <a:t>Zulauf</a:t>
            </a:r>
            <a:r>
              <a:rPr lang="fr-FR" sz="1400" b="0" dirty="0"/>
              <a:t> &amp; P.-F. Coen (Éd.), </a:t>
            </a:r>
            <a:r>
              <a:rPr lang="fr-FR" sz="1400" b="0" i="1" dirty="0"/>
              <a:t>Entre savoirs modulés et savoir moduler</a:t>
            </a:r>
            <a:r>
              <a:rPr lang="fr-FR" sz="1400" b="0" dirty="0"/>
              <a:t>. Paris: Editions L’Harmattan.</a:t>
            </a:r>
          </a:p>
          <a:p>
            <a:endParaRPr lang="fr-CH" sz="1400" b="0" dirty="0"/>
          </a:p>
          <a:p>
            <a:endParaRPr lang="fr-CH" sz="1100" b="0" dirty="0"/>
          </a:p>
        </p:txBody>
      </p:sp>
      <p:sp>
        <p:nvSpPr>
          <p:cNvPr id="6" name="Espace réservé de la date 5"/>
          <p:cNvSpPr>
            <a:spLocks noGrp="1"/>
          </p:cNvSpPr>
          <p:nvPr>
            <p:ph type="dt" sz="half" idx="2"/>
          </p:nvPr>
        </p:nvSpPr>
        <p:spPr/>
        <p:txBody>
          <a:bodyPr/>
          <a:lstStyle/>
          <a:p>
            <a:pPr>
              <a:defRPr/>
            </a:pPr>
            <a:r>
              <a:rPr lang="fr-CH" smtClean="0"/>
              <a:t>6 février 2012</a:t>
            </a:r>
            <a:endParaRPr lang="fr-CH"/>
          </a:p>
        </p:txBody>
      </p:sp>
    </p:spTree>
    <p:extLst>
      <p:ext uri="{BB962C8B-B14F-4D97-AF65-F5344CB8AC3E}">
        <p14:creationId xmlns:p14="http://schemas.microsoft.com/office/powerpoint/2010/main" val="17821516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FR" smtClean="0"/>
              <a:t>Conférence Chicoutimi</a:t>
            </a:r>
            <a:endParaRPr lang="fr-FR"/>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FR" smtClean="0"/>
              <a:pPr>
                <a:defRPr/>
              </a:pPr>
              <a:t>38</a:t>
            </a:fld>
            <a:endParaRPr lang="fr-FR"/>
          </a:p>
        </p:txBody>
      </p:sp>
      <p:sp>
        <p:nvSpPr>
          <p:cNvPr id="5" name="Espace réservé du texte 4"/>
          <p:cNvSpPr>
            <a:spLocks noGrp="1"/>
          </p:cNvSpPr>
          <p:nvPr>
            <p:ph type="body" sz="quarter" idx="10"/>
          </p:nvPr>
        </p:nvSpPr>
        <p:spPr>
          <a:xfrm>
            <a:off x="23343" y="17585"/>
            <a:ext cx="6934200" cy="4906963"/>
          </a:xfrm>
        </p:spPr>
        <p:txBody>
          <a:bodyPr/>
          <a:lstStyle/>
          <a:p>
            <a:pPr marL="342900" lvl="1" indent="-342900">
              <a:buSzTx/>
              <a:buNone/>
            </a:pPr>
            <a:r>
              <a:rPr lang="fr-CH" sz="2700" dirty="0" smtClean="0">
                <a:solidFill>
                  <a:srgbClr val="444444"/>
                </a:solidFill>
                <a:latin typeface="Arial" charset="0"/>
              </a:rPr>
              <a:t>Echelle d'autoévaluation</a:t>
            </a:r>
            <a:endParaRPr lang="fr-CH" dirty="0" smtClean="0"/>
          </a:p>
          <a:p>
            <a:endParaRPr lang="fr-CH" dirty="0"/>
          </a:p>
        </p:txBody>
      </p:sp>
      <p:sp>
        <p:nvSpPr>
          <p:cNvPr id="6" name="Espace réservé de la date 5"/>
          <p:cNvSpPr>
            <a:spLocks noGrp="1"/>
          </p:cNvSpPr>
          <p:nvPr>
            <p:ph type="dt" sz="half" idx="2"/>
          </p:nvPr>
        </p:nvSpPr>
        <p:spPr/>
        <p:txBody>
          <a:bodyPr/>
          <a:lstStyle/>
          <a:p>
            <a:pPr>
              <a:defRPr/>
            </a:pPr>
            <a:r>
              <a:rPr lang="fr-CH" smtClean="0"/>
              <a:t>6 février 2012</a:t>
            </a:r>
            <a:endParaRPr lang="fr-FR" dirty="0"/>
          </a:p>
        </p:txBody>
      </p:sp>
      <p:pic>
        <p:nvPicPr>
          <p:cNvPr id="7" name="Image 6" descr="Capture d’écran 2012-01-02 à 10.37.4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5990" y="908720"/>
            <a:ext cx="9246502" cy="5388308"/>
          </a:xfrm>
          <a:prstGeom prst="rect">
            <a:avLst/>
          </a:prstGeom>
        </p:spPr>
      </p:pic>
    </p:spTree>
    <p:extLst>
      <p:ext uri="{BB962C8B-B14F-4D97-AF65-F5344CB8AC3E}">
        <p14:creationId xmlns:p14="http://schemas.microsoft.com/office/powerpoint/2010/main" val="26025528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FR" smtClean="0"/>
              <a:t>Conférence Chicoutimi</a:t>
            </a:r>
            <a:endParaRPr lang="fr-FR"/>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FR" smtClean="0"/>
              <a:pPr>
                <a:defRPr/>
              </a:pPr>
              <a:t>39</a:t>
            </a:fld>
            <a:endParaRPr lang="fr-FR"/>
          </a:p>
        </p:txBody>
      </p:sp>
      <p:sp>
        <p:nvSpPr>
          <p:cNvPr id="5" name="Espace réservé du texte 4"/>
          <p:cNvSpPr>
            <a:spLocks noGrp="1"/>
          </p:cNvSpPr>
          <p:nvPr>
            <p:ph type="body" sz="quarter" idx="10"/>
          </p:nvPr>
        </p:nvSpPr>
        <p:spPr>
          <a:xfrm>
            <a:off x="0" y="7815"/>
            <a:ext cx="6934200" cy="4906963"/>
          </a:xfrm>
        </p:spPr>
        <p:txBody>
          <a:bodyPr/>
          <a:lstStyle/>
          <a:p>
            <a:pPr marL="342900" lvl="1" indent="-342900">
              <a:buSzTx/>
              <a:buNone/>
            </a:pPr>
            <a:r>
              <a:rPr lang="en-US" sz="2700" dirty="0" smtClean="0">
                <a:solidFill>
                  <a:srgbClr val="444444"/>
                </a:solidFill>
                <a:latin typeface="Arial" charset="0"/>
              </a:rPr>
              <a:t>Burry-Stock</a:t>
            </a:r>
            <a:endParaRPr lang="en-US" dirty="0"/>
          </a:p>
          <a:p>
            <a:endParaRPr lang="fr-FR" dirty="0"/>
          </a:p>
        </p:txBody>
      </p:sp>
      <p:sp>
        <p:nvSpPr>
          <p:cNvPr id="6" name="Espace réservé de la date 5"/>
          <p:cNvSpPr>
            <a:spLocks noGrp="1"/>
          </p:cNvSpPr>
          <p:nvPr>
            <p:ph type="dt" sz="half" idx="2"/>
          </p:nvPr>
        </p:nvSpPr>
        <p:spPr/>
        <p:txBody>
          <a:bodyPr/>
          <a:lstStyle/>
          <a:p>
            <a:pPr>
              <a:defRPr/>
            </a:pPr>
            <a:r>
              <a:rPr lang="fr-CH" smtClean="0"/>
              <a:t>6 février 2012</a:t>
            </a:r>
            <a:endParaRPr lang="fr-FR" dirty="0"/>
          </a:p>
        </p:txBody>
      </p:sp>
      <p:graphicFrame>
        <p:nvGraphicFramePr>
          <p:cNvPr id="7" name="Objet 6"/>
          <p:cNvGraphicFramePr>
            <a:graphicFrameLocks noChangeAspect="1"/>
          </p:cNvGraphicFramePr>
          <p:nvPr>
            <p:extLst>
              <p:ext uri="{D42A27DB-BD31-4B8C-83A1-F6EECF244321}">
                <p14:modId xmlns:p14="http://schemas.microsoft.com/office/powerpoint/2010/main" val="1638290172"/>
              </p:ext>
            </p:extLst>
          </p:nvPr>
        </p:nvGraphicFramePr>
        <p:xfrm>
          <a:off x="0" y="611809"/>
          <a:ext cx="9144000" cy="5744541"/>
        </p:xfrm>
        <a:graphic>
          <a:graphicData uri="http://schemas.openxmlformats.org/presentationml/2006/ole">
            <mc:AlternateContent xmlns:mc="http://schemas.openxmlformats.org/markup-compatibility/2006">
              <mc:Choice xmlns:v="urn:schemas-microsoft-com:vml" Requires="v">
                <p:oleObj spid="_x0000_s1084" name="Feuille de calcul" r:id="rId4" imgW="6388100" imgH="4013200" progId="Excel.Sheet.12">
                  <p:embed/>
                </p:oleObj>
              </mc:Choice>
              <mc:Fallback>
                <p:oleObj name="Feuille de calcul" r:id="rId4" imgW="6388100" imgH="4013200" progId="Excel.Sheet.12">
                  <p:embed/>
                  <p:pic>
                    <p:nvPicPr>
                      <p:cNvPr id="0" name=""/>
                      <p:cNvPicPr/>
                      <p:nvPr/>
                    </p:nvPicPr>
                    <p:blipFill>
                      <a:blip r:embed="rId5"/>
                      <a:stretch>
                        <a:fillRect/>
                      </a:stretch>
                    </p:blipFill>
                    <p:spPr>
                      <a:xfrm>
                        <a:off x="0" y="611809"/>
                        <a:ext cx="9144000" cy="5744541"/>
                      </a:xfrm>
                      <a:prstGeom prst="rect">
                        <a:avLst/>
                      </a:prstGeom>
                    </p:spPr>
                  </p:pic>
                </p:oleObj>
              </mc:Fallback>
            </mc:AlternateContent>
          </a:graphicData>
        </a:graphic>
      </p:graphicFrame>
    </p:spTree>
    <p:extLst>
      <p:ext uri="{BB962C8B-B14F-4D97-AF65-F5344CB8AC3E}">
        <p14:creationId xmlns:p14="http://schemas.microsoft.com/office/powerpoint/2010/main" val="16590627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4</a:t>
            </a:fld>
            <a:endParaRPr lang="fr-CH" dirty="0"/>
          </a:p>
        </p:txBody>
      </p:sp>
      <p:sp>
        <p:nvSpPr>
          <p:cNvPr id="5" name="Espace réservé du texte 4"/>
          <p:cNvSpPr>
            <a:spLocks noGrp="1"/>
          </p:cNvSpPr>
          <p:nvPr>
            <p:ph type="body" sz="quarter" idx="10"/>
          </p:nvPr>
        </p:nvSpPr>
        <p:spPr>
          <a:xfrm>
            <a:off x="304800" y="375055"/>
            <a:ext cx="6934200" cy="821697"/>
          </a:xfrm>
        </p:spPr>
        <p:txBody>
          <a:bodyPr/>
          <a:lstStyle/>
          <a:p>
            <a:r>
              <a:rPr lang="fr-CH" b="0" dirty="0">
                <a:solidFill>
                  <a:srgbClr val="3B62AF"/>
                </a:solidFill>
                <a:latin typeface="Arial" charset="0"/>
              </a:rPr>
              <a:t>Formation</a:t>
            </a:r>
            <a:r>
              <a:rPr lang="fr-CH" dirty="0" smtClean="0">
                <a:solidFill>
                  <a:srgbClr val="3B62AF"/>
                </a:solidFill>
                <a:latin typeface="Arial" charset="0"/>
              </a:rPr>
              <a:t> </a:t>
            </a:r>
            <a:r>
              <a:rPr lang="fr-CH" b="0" dirty="0">
                <a:solidFill>
                  <a:srgbClr val="3B62AF"/>
                </a:solidFill>
                <a:latin typeface="Arial" charset="0"/>
              </a:rPr>
              <a:t>initiale</a:t>
            </a:r>
            <a:r>
              <a:rPr lang="fr-CH" dirty="0" smtClean="0">
                <a:solidFill>
                  <a:srgbClr val="3B62AF"/>
                </a:solidFill>
                <a:latin typeface="Arial" charset="0"/>
              </a:rPr>
              <a:t> </a:t>
            </a:r>
            <a:r>
              <a:rPr lang="fr-CH" b="0" dirty="0">
                <a:solidFill>
                  <a:srgbClr val="3B62AF"/>
                </a:solidFill>
                <a:latin typeface="Arial" charset="0"/>
              </a:rPr>
              <a:t>à la HEP FR</a:t>
            </a:r>
          </a:p>
          <a:p>
            <a:endParaRPr lang="fr-CH" dirty="0" smtClean="0">
              <a:solidFill>
                <a:srgbClr val="3B62AF"/>
              </a:solidFill>
              <a:latin typeface="Arial" charset="0"/>
            </a:endParaRPr>
          </a:p>
          <a:p>
            <a:endParaRPr lang="fr-CH" dirty="0" smtClean="0">
              <a:solidFill>
                <a:srgbClr val="3B62AF"/>
              </a:solidFill>
              <a:latin typeface="Arial" charset="0"/>
            </a:endParaRPr>
          </a:p>
        </p:txBody>
      </p:sp>
      <p:sp>
        <p:nvSpPr>
          <p:cNvPr id="6" name="Espace réservé de la date 5"/>
          <p:cNvSpPr>
            <a:spLocks noGrp="1"/>
          </p:cNvSpPr>
          <p:nvPr>
            <p:ph type="dt" sz="half" idx="2"/>
          </p:nvPr>
        </p:nvSpPr>
        <p:spPr/>
        <p:txBody>
          <a:bodyPr/>
          <a:lstStyle/>
          <a:p>
            <a:pPr>
              <a:defRPr/>
            </a:pPr>
            <a:r>
              <a:rPr lang="fr-CH" smtClean="0"/>
              <a:t>6 février 2012</a:t>
            </a:r>
            <a:endParaRPr lang="fr-CH"/>
          </a:p>
        </p:txBody>
      </p:sp>
      <p:sp>
        <p:nvSpPr>
          <p:cNvPr id="7" name="ZoneTexte 6"/>
          <p:cNvSpPr txBox="1"/>
          <p:nvPr/>
        </p:nvSpPr>
        <p:spPr>
          <a:xfrm>
            <a:off x="0" y="0"/>
            <a:ext cx="2653441" cy="307777"/>
          </a:xfrm>
          <a:prstGeom prst="rect">
            <a:avLst/>
          </a:prstGeom>
          <a:noFill/>
        </p:spPr>
        <p:txBody>
          <a:bodyPr wrap="square" rtlCol="0">
            <a:spAutoFit/>
          </a:bodyPr>
          <a:lstStyle/>
          <a:p>
            <a:r>
              <a:rPr lang="fr-FR" sz="1400" b="1" dirty="0" smtClean="0">
                <a:solidFill>
                  <a:srgbClr val="BFBFBF"/>
                </a:solidFill>
              </a:rPr>
              <a:t>1. Institution </a:t>
            </a:r>
            <a:r>
              <a:rPr lang="fr-FR" sz="1400" b="1" dirty="0">
                <a:solidFill>
                  <a:srgbClr val="BFBFBF"/>
                </a:solidFill>
              </a:rPr>
              <a:t>et </a:t>
            </a:r>
            <a:r>
              <a:rPr lang="fr-FR" sz="1400" b="1" dirty="0" smtClean="0">
                <a:solidFill>
                  <a:srgbClr val="BFBFBF"/>
                </a:solidFill>
              </a:rPr>
              <a:t>cadre</a:t>
            </a:r>
            <a:endParaRPr lang="fr-FR" sz="1400" b="1" dirty="0">
              <a:solidFill>
                <a:srgbClr val="BFBFBF"/>
              </a:solidFill>
            </a:endParaRPr>
          </a:p>
        </p:txBody>
      </p:sp>
      <p:sp>
        <p:nvSpPr>
          <p:cNvPr id="2" name="Rectangle à coins arrondis 1"/>
          <p:cNvSpPr/>
          <p:nvPr/>
        </p:nvSpPr>
        <p:spPr>
          <a:xfrm>
            <a:off x="304800" y="1412776"/>
            <a:ext cx="4339208" cy="576064"/>
          </a:xfrm>
          <a:prstGeom prst="roundRect">
            <a:avLst/>
          </a:prstGeom>
          <a:gradFill>
            <a:gsLst>
              <a:gs pos="0">
                <a:srgbClr val="408000"/>
              </a:gs>
              <a:gs pos="100000">
                <a:srgbClr val="80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Formation théorique / 6 semestres / </a:t>
            </a:r>
          </a:p>
          <a:p>
            <a:pPr algn="ctr"/>
            <a:r>
              <a:rPr lang="fr-FR" dirty="0" smtClean="0"/>
              <a:t>env. 120 ECTS</a:t>
            </a:r>
            <a:endParaRPr lang="fr-FR" dirty="0"/>
          </a:p>
        </p:txBody>
      </p:sp>
      <p:sp>
        <p:nvSpPr>
          <p:cNvPr id="8" name="Rectangle à coins arrondis 7"/>
          <p:cNvSpPr/>
          <p:nvPr/>
        </p:nvSpPr>
        <p:spPr>
          <a:xfrm>
            <a:off x="308559" y="5517232"/>
            <a:ext cx="4335449" cy="57606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Formation pratique / 7 stages / </a:t>
            </a:r>
          </a:p>
          <a:p>
            <a:pPr algn="ctr"/>
            <a:r>
              <a:rPr lang="fr-FR" dirty="0" smtClean="0"/>
              <a:t>env. 50 ECTS</a:t>
            </a:r>
            <a:endParaRPr lang="fr-FR" dirty="0"/>
          </a:p>
        </p:txBody>
      </p:sp>
      <p:sp>
        <p:nvSpPr>
          <p:cNvPr id="9" name="Rectangle à coins arrondis 8"/>
          <p:cNvSpPr/>
          <p:nvPr/>
        </p:nvSpPr>
        <p:spPr>
          <a:xfrm>
            <a:off x="308559" y="2780928"/>
            <a:ext cx="4335449" cy="2016224"/>
          </a:xfrm>
          <a:prstGeom prst="roundRect">
            <a:avLst/>
          </a:prstGeom>
          <a:gradFill>
            <a:gsLst>
              <a:gs pos="26000">
                <a:schemeClr val="tx2">
                  <a:lumMod val="60000"/>
                  <a:lumOff val="40000"/>
                </a:schemeClr>
              </a:gs>
              <a:gs pos="100000">
                <a:srgbClr val="80FF00"/>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Ateliers – </a:t>
            </a:r>
            <a:r>
              <a:rPr lang="fr-FR" dirty="0"/>
              <a:t>J</a:t>
            </a:r>
            <a:r>
              <a:rPr lang="fr-FR" dirty="0" smtClean="0"/>
              <a:t>ournées d’intégration – Dossier d’apprentissage </a:t>
            </a:r>
          </a:p>
          <a:p>
            <a:pPr algn="ctr"/>
            <a:r>
              <a:rPr lang="fr-FR" dirty="0" smtClean="0"/>
              <a:t>LIENS THEORIE – PRATIQUE – REFLEXIVITE</a:t>
            </a:r>
          </a:p>
          <a:p>
            <a:pPr algn="ctr"/>
            <a:r>
              <a:rPr lang="fr-FR" dirty="0" smtClean="0"/>
              <a:t>40 journées / env. 10 ECTS</a:t>
            </a:r>
            <a:endParaRPr lang="fr-FR" dirty="0"/>
          </a:p>
        </p:txBody>
      </p:sp>
      <p:sp>
        <p:nvSpPr>
          <p:cNvPr id="10" name="ZoneTexte 9"/>
          <p:cNvSpPr txBox="1"/>
          <p:nvPr/>
        </p:nvSpPr>
        <p:spPr>
          <a:xfrm>
            <a:off x="4652822" y="5619251"/>
            <a:ext cx="1903962" cy="369332"/>
          </a:xfrm>
          <a:prstGeom prst="rect">
            <a:avLst/>
          </a:prstGeom>
          <a:noFill/>
        </p:spPr>
        <p:txBody>
          <a:bodyPr wrap="none" rtlCol="0">
            <a:spAutoFit/>
          </a:bodyPr>
          <a:lstStyle/>
          <a:p>
            <a:r>
              <a:rPr lang="fr-FR" dirty="0" smtClean="0"/>
              <a:t>Maîtres de stage</a:t>
            </a:r>
            <a:endParaRPr lang="fr-FR" dirty="0"/>
          </a:p>
        </p:txBody>
      </p:sp>
      <p:sp>
        <p:nvSpPr>
          <p:cNvPr id="11" name="ZoneTexte 10"/>
          <p:cNvSpPr txBox="1"/>
          <p:nvPr/>
        </p:nvSpPr>
        <p:spPr>
          <a:xfrm>
            <a:off x="4644008" y="4427820"/>
            <a:ext cx="2416798" cy="369332"/>
          </a:xfrm>
          <a:prstGeom prst="rect">
            <a:avLst/>
          </a:prstGeom>
          <a:noFill/>
        </p:spPr>
        <p:txBody>
          <a:bodyPr wrap="none" rtlCol="0">
            <a:spAutoFit/>
          </a:bodyPr>
          <a:lstStyle/>
          <a:p>
            <a:r>
              <a:rPr lang="fr-FR" dirty="0" smtClean="0"/>
              <a:t>Formateurs praticiens</a:t>
            </a:r>
            <a:endParaRPr lang="fr-FR" dirty="0"/>
          </a:p>
        </p:txBody>
      </p:sp>
      <p:sp>
        <p:nvSpPr>
          <p:cNvPr id="12" name="ZoneTexte 11"/>
          <p:cNvSpPr txBox="1"/>
          <p:nvPr/>
        </p:nvSpPr>
        <p:spPr>
          <a:xfrm>
            <a:off x="4644008" y="3551698"/>
            <a:ext cx="1018503" cy="369332"/>
          </a:xfrm>
          <a:prstGeom prst="rect">
            <a:avLst/>
          </a:prstGeom>
          <a:noFill/>
        </p:spPr>
        <p:txBody>
          <a:bodyPr wrap="none" rtlCol="0">
            <a:spAutoFit/>
          </a:bodyPr>
          <a:lstStyle/>
          <a:p>
            <a:r>
              <a:rPr lang="fr-FR" dirty="0" smtClean="0"/>
              <a:t>Mentors</a:t>
            </a:r>
            <a:endParaRPr lang="fr-FR" dirty="0"/>
          </a:p>
        </p:txBody>
      </p:sp>
      <p:sp>
        <p:nvSpPr>
          <p:cNvPr id="13" name="ZoneTexte 12"/>
          <p:cNvSpPr txBox="1"/>
          <p:nvPr/>
        </p:nvSpPr>
        <p:spPr>
          <a:xfrm>
            <a:off x="4644008" y="2780928"/>
            <a:ext cx="2827517" cy="369332"/>
          </a:xfrm>
          <a:prstGeom prst="rect">
            <a:avLst/>
          </a:prstGeom>
          <a:noFill/>
        </p:spPr>
        <p:txBody>
          <a:bodyPr wrap="none" rtlCol="0">
            <a:spAutoFit/>
          </a:bodyPr>
          <a:lstStyle/>
          <a:p>
            <a:r>
              <a:rPr lang="fr-FR" dirty="0" smtClean="0"/>
              <a:t>Formateurs de l’institution</a:t>
            </a:r>
            <a:endParaRPr lang="fr-FR" dirty="0"/>
          </a:p>
        </p:txBody>
      </p:sp>
      <p:sp>
        <p:nvSpPr>
          <p:cNvPr id="14" name="ZoneTexte 13"/>
          <p:cNvSpPr txBox="1"/>
          <p:nvPr/>
        </p:nvSpPr>
        <p:spPr>
          <a:xfrm>
            <a:off x="4644008" y="1547500"/>
            <a:ext cx="2827517" cy="369332"/>
          </a:xfrm>
          <a:prstGeom prst="rect">
            <a:avLst/>
          </a:prstGeom>
          <a:noFill/>
        </p:spPr>
        <p:txBody>
          <a:bodyPr wrap="none" rtlCol="0">
            <a:spAutoFit/>
          </a:bodyPr>
          <a:lstStyle/>
          <a:p>
            <a:r>
              <a:rPr lang="fr-FR" dirty="0" smtClean="0"/>
              <a:t>Formateurs de l’institution</a:t>
            </a:r>
            <a:endParaRPr lang="fr-FR"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2"/>
          </p:nvPr>
        </p:nvSpPr>
        <p:spPr/>
        <p:txBody>
          <a:bodyPr/>
          <a:lstStyle/>
          <a:p>
            <a:pPr>
              <a:defRPr/>
            </a:pPr>
            <a:r>
              <a:rPr lang="fr-CH" smtClean="0"/>
              <a:t>6 février 2012</a:t>
            </a:r>
            <a:endParaRPr lang="fr-FR" dirty="0"/>
          </a:p>
        </p:txBody>
      </p:sp>
      <p:sp>
        <p:nvSpPr>
          <p:cNvPr id="3" name="Espace réservé du pied de page 2"/>
          <p:cNvSpPr>
            <a:spLocks noGrp="1"/>
          </p:cNvSpPr>
          <p:nvPr>
            <p:ph type="ftr" sz="quarter" idx="3"/>
          </p:nvPr>
        </p:nvSpPr>
        <p:spPr/>
        <p:txBody>
          <a:bodyPr/>
          <a:lstStyle/>
          <a:p>
            <a:pPr>
              <a:defRPr/>
            </a:pPr>
            <a:r>
              <a:rPr lang="fr-FR" smtClean="0"/>
              <a:t>Conférence Chicoutimi</a:t>
            </a:r>
            <a:endParaRPr lang="fr-FR"/>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FR" smtClean="0"/>
              <a:pPr>
                <a:defRPr/>
              </a:pPr>
              <a:t>40</a:t>
            </a:fld>
            <a:endParaRPr lang="fr-FR"/>
          </a:p>
        </p:txBody>
      </p:sp>
      <p:sp>
        <p:nvSpPr>
          <p:cNvPr id="5" name="Espace réservé du texte 4"/>
          <p:cNvSpPr>
            <a:spLocks noGrp="1"/>
          </p:cNvSpPr>
          <p:nvPr>
            <p:ph type="body" sz="quarter" idx="10"/>
          </p:nvPr>
        </p:nvSpPr>
        <p:spPr>
          <a:xfrm>
            <a:off x="304800" y="188641"/>
            <a:ext cx="6934200" cy="648072"/>
          </a:xfrm>
        </p:spPr>
        <p:txBody>
          <a:bodyPr/>
          <a:lstStyle/>
          <a:p>
            <a:r>
              <a:rPr lang="fr-FR" sz="2800" dirty="0" smtClean="0"/>
              <a:t>Extraits pour validation cartographie</a:t>
            </a:r>
            <a:endParaRPr lang="fr-FR" sz="2800" dirty="0"/>
          </a:p>
        </p:txBody>
      </p:sp>
      <p:pic>
        <p:nvPicPr>
          <p:cNvPr id="6" name="Image 5" descr="Capture d’écran 2012-01-11 à 17.14.19.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4152" y="5501084"/>
            <a:ext cx="8712200" cy="1384300"/>
          </a:xfrm>
          <a:prstGeom prst="rect">
            <a:avLst/>
          </a:prstGeom>
        </p:spPr>
      </p:pic>
      <p:pic>
        <p:nvPicPr>
          <p:cNvPr id="8" name="Image 7" descr="Capture d’écran 2012-01-11 à 17.11.53.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52" y="4246984"/>
            <a:ext cx="8712200" cy="838200"/>
          </a:xfrm>
          <a:prstGeom prst="rect">
            <a:avLst/>
          </a:prstGeom>
        </p:spPr>
      </p:pic>
      <p:pic>
        <p:nvPicPr>
          <p:cNvPr id="11" name="Image 10" descr="Capture d’écran 2012-01-11 à 17.09.15.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512" y="5005040"/>
            <a:ext cx="8699500" cy="584200"/>
          </a:xfrm>
          <a:prstGeom prst="rect">
            <a:avLst/>
          </a:prstGeom>
        </p:spPr>
      </p:pic>
      <p:pic>
        <p:nvPicPr>
          <p:cNvPr id="13" name="Image 12" descr="Capture d’écran 2012-01-11 à 17.07.59.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152" y="980728"/>
            <a:ext cx="8712200" cy="1346200"/>
          </a:xfrm>
          <a:prstGeom prst="rect">
            <a:avLst/>
          </a:prstGeom>
        </p:spPr>
      </p:pic>
      <p:pic>
        <p:nvPicPr>
          <p:cNvPr id="14" name="Image 13" descr="Capture d’écran 2012-01-11 à 17.10.36.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6512" y="2457981"/>
            <a:ext cx="8724900" cy="1854200"/>
          </a:xfrm>
          <a:prstGeom prst="rect">
            <a:avLst/>
          </a:prstGeom>
        </p:spPr>
      </p:pic>
      <p:sp>
        <p:nvSpPr>
          <p:cNvPr id="16" name="Rectangle 15"/>
          <p:cNvSpPr/>
          <p:nvPr/>
        </p:nvSpPr>
        <p:spPr>
          <a:xfrm>
            <a:off x="7884368" y="980728"/>
            <a:ext cx="804020" cy="59046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5" name="ZoneTexte 14"/>
          <p:cNvSpPr txBox="1"/>
          <p:nvPr/>
        </p:nvSpPr>
        <p:spPr>
          <a:xfrm>
            <a:off x="7946074" y="1196752"/>
            <a:ext cx="1223664" cy="830997"/>
          </a:xfrm>
          <a:prstGeom prst="rect">
            <a:avLst/>
          </a:prstGeom>
          <a:noFill/>
        </p:spPr>
        <p:txBody>
          <a:bodyPr wrap="square" rtlCol="0">
            <a:spAutoFit/>
          </a:bodyPr>
          <a:lstStyle/>
          <a:p>
            <a:r>
              <a:rPr lang="fr-FR" sz="2400" b="1" dirty="0" smtClean="0"/>
              <a:t>0.8</a:t>
            </a:r>
          </a:p>
          <a:p>
            <a:r>
              <a:rPr lang="fr-FR" sz="2400" b="1" dirty="0" smtClean="0"/>
              <a:t>r.0.97</a:t>
            </a:r>
            <a:endParaRPr lang="fr-FR" sz="2400" b="1" dirty="0"/>
          </a:p>
        </p:txBody>
      </p:sp>
      <p:sp>
        <p:nvSpPr>
          <p:cNvPr id="17" name="ZoneTexte 16"/>
          <p:cNvSpPr txBox="1"/>
          <p:nvPr/>
        </p:nvSpPr>
        <p:spPr>
          <a:xfrm>
            <a:off x="7946074" y="3140968"/>
            <a:ext cx="1223664" cy="830997"/>
          </a:xfrm>
          <a:prstGeom prst="rect">
            <a:avLst/>
          </a:prstGeom>
          <a:noFill/>
        </p:spPr>
        <p:txBody>
          <a:bodyPr wrap="square" rtlCol="0">
            <a:spAutoFit/>
          </a:bodyPr>
          <a:lstStyle/>
          <a:p>
            <a:r>
              <a:rPr lang="fr-FR" sz="2400" b="1" dirty="0" smtClean="0"/>
              <a:t>2</a:t>
            </a:r>
          </a:p>
          <a:p>
            <a:r>
              <a:rPr lang="fr-FR" sz="2400" b="1" dirty="0" smtClean="0"/>
              <a:t>0.96</a:t>
            </a:r>
            <a:endParaRPr lang="fr-FR" sz="2400" b="1" dirty="0"/>
          </a:p>
        </p:txBody>
      </p:sp>
      <p:sp>
        <p:nvSpPr>
          <p:cNvPr id="18" name="ZoneTexte 17"/>
          <p:cNvSpPr txBox="1"/>
          <p:nvPr/>
        </p:nvSpPr>
        <p:spPr>
          <a:xfrm>
            <a:off x="7946074" y="4149080"/>
            <a:ext cx="1223664" cy="830997"/>
          </a:xfrm>
          <a:prstGeom prst="rect">
            <a:avLst/>
          </a:prstGeom>
          <a:noFill/>
        </p:spPr>
        <p:txBody>
          <a:bodyPr wrap="square" rtlCol="0">
            <a:spAutoFit/>
          </a:bodyPr>
          <a:lstStyle/>
          <a:p>
            <a:r>
              <a:rPr lang="fr-FR" sz="2400" b="1" dirty="0" smtClean="0"/>
              <a:t>3</a:t>
            </a:r>
          </a:p>
          <a:p>
            <a:r>
              <a:rPr lang="fr-FR" sz="2400" b="1" dirty="0" smtClean="0"/>
              <a:t>1.00</a:t>
            </a:r>
            <a:endParaRPr lang="fr-FR" sz="2400" b="1" dirty="0"/>
          </a:p>
        </p:txBody>
      </p:sp>
      <p:sp>
        <p:nvSpPr>
          <p:cNvPr id="19" name="ZoneTexte 18"/>
          <p:cNvSpPr txBox="1"/>
          <p:nvPr/>
        </p:nvSpPr>
        <p:spPr>
          <a:xfrm>
            <a:off x="7946074" y="4941168"/>
            <a:ext cx="1223664" cy="830997"/>
          </a:xfrm>
          <a:prstGeom prst="rect">
            <a:avLst/>
          </a:prstGeom>
          <a:noFill/>
        </p:spPr>
        <p:txBody>
          <a:bodyPr wrap="square" rtlCol="0">
            <a:spAutoFit/>
          </a:bodyPr>
          <a:lstStyle/>
          <a:p>
            <a:r>
              <a:rPr lang="fr-FR" sz="2400" b="1" dirty="0"/>
              <a:t>4</a:t>
            </a:r>
            <a:endParaRPr lang="fr-FR" sz="2400" b="1" dirty="0" smtClean="0"/>
          </a:p>
          <a:p>
            <a:r>
              <a:rPr lang="fr-FR" sz="2400" b="1" dirty="0" smtClean="0"/>
              <a:t>1.00</a:t>
            </a:r>
            <a:endParaRPr lang="fr-FR" sz="2400" b="1" dirty="0"/>
          </a:p>
        </p:txBody>
      </p:sp>
      <p:sp>
        <p:nvSpPr>
          <p:cNvPr id="20" name="ZoneTexte 19"/>
          <p:cNvSpPr txBox="1"/>
          <p:nvPr/>
        </p:nvSpPr>
        <p:spPr>
          <a:xfrm>
            <a:off x="7946074" y="5805264"/>
            <a:ext cx="1223664" cy="830997"/>
          </a:xfrm>
          <a:prstGeom prst="rect">
            <a:avLst/>
          </a:prstGeom>
          <a:noFill/>
        </p:spPr>
        <p:txBody>
          <a:bodyPr wrap="square" rtlCol="0">
            <a:spAutoFit/>
          </a:bodyPr>
          <a:lstStyle/>
          <a:p>
            <a:r>
              <a:rPr lang="fr-FR" sz="2400" b="1" dirty="0" smtClean="0">
                <a:solidFill>
                  <a:srgbClr val="000000"/>
                </a:solidFill>
              </a:rPr>
              <a:t>4.8</a:t>
            </a:r>
          </a:p>
          <a:p>
            <a:r>
              <a:rPr lang="fr-FR" sz="2400" b="1" dirty="0" smtClean="0"/>
              <a:t>0.97</a:t>
            </a:r>
            <a:endParaRPr lang="fr-FR" sz="2400" b="1" dirty="0"/>
          </a:p>
        </p:txBody>
      </p:sp>
    </p:spTree>
    <p:extLst>
      <p:ext uri="{BB962C8B-B14F-4D97-AF65-F5344CB8AC3E}">
        <p14:creationId xmlns:p14="http://schemas.microsoft.com/office/powerpoint/2010/main" val="240676226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FR" smtClean="0"/>
              <a:t>Conférence Chicoutimi</a:t>
            </a:r>
            <a:endParaRPr lang="fr-FR"/>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FR" smtClean="0"/>
              <a:pPr>
                <a:defRPr/>
              </a:pPr>
              <a:t>41</a:t>
            </a:fld>
            <a:endParaRPr lang="fr-FR"/>
          </a:p>
        </p:txBody>
      </p:sp>
      <p:sp>
        <p:nvSpPr>
          <p:cNvPr id="5" name="Espace réservé du texte 4"/>
          <p:cNvSpPr>
            <a:spLocks noGrp="1"/>
          </p:cNvSpPr>
          <p:nvPr>
            <p:ph type="body" sz="quarter" idx="10"/>
          </p:nvPr>
        </p:nvSpPr>
        <p:spPr>
          <a:xfrm>
            <a:off x="0" y="0"/>
            <a:ext cx="6934200" cy="4906963"/>
          </a:xfrm>
        </p:spPr>
        <p:txBody>
          <a:bodyPr/>
          <a:lstStyle/>
          <a:p>
            <a:pPr marL="342900" lvl="1" indent="-342900">
              <a:buSzTx/>
              <a:buNone/>
            </a:pPr>
            <a:r>
              <a:rPr lang="en-US" sz="2700" dirty="0">
                <a:solidFill>
                  <a:srgbClr val="444444"/>
                </a:solidFill>
                <a:latin typeface="Arial" charset="0"/>
              </a:rPr>
              <a:t>Types </a:t>
            </a:r>
            <a:r>
              <a:rPr lang="en-US" sz="2700" dirty="0" err="1">
                <a:solidFill>
                  <a:srgbClr val="444444"/>
                </a:solidFill>
                <a:latin typeface="Arial" charset="0"/>
              </a:rPr>
              <a:t>d'entretiens</a:t>
            </a:r>
            <a:endParaRPr lang="en-US" dirty="0"/>
          </a:p>
          <a:p>
            <a:endParaRPr lang="fr-FR" dirty="0"/>
          </a:p>
        </p:txBody>
      </p:sp>
      <p:sp>
        <p:nvSpPr>
          <p:cNvPr id="6" name="Espace réservé de la date 5"/>
          <p:cNvSpPr>
            <a:spLocks noGrp="1"/>
          </p:cNvSpPr>
          <p:nvPr>
            <p:ph type="dt" sz="half" idx="2"/>
          </p:nvPr>
        </p:nvSpPr>
        <p:spPr/>
        <p:txBody>
          <a:bodyPr/>
          <a:lstStyle/>
          <a:p>
            <a:pPr>
              <a:defRPr/>
            </a:pPr>
            <a:r>
              <a:rPr lang="fr-CH" smtClean="0"/>
              <a:t>6 février 2012</a:t>
            </a:r>
            <a:endParaRPr lang="fr-FR" dirty="0"/>
          </a:p>
        </p:txBody>
      </p:sp>
      <p:grpSp>
        <p:nvGrpSpPr>
          <p:cNvPr id="20" name="Grouper 19"/>
          <p:cNvGrpSpPr/>
          <p:nvPr/>
        </p:nvGrpSpPr>
        <p:grpSpPr>
          <a:xfrm>
            <a:off x="103330" y="620688"/>
            <a:ext cx="7964108" cy="5422677"/>
            <a:chOff x="1071563" y="1047750"/>
            <a:chExt cx="7576114" cy="5427663"/>
          </a:xfrm>
        </p:grpSpPr>
        <p:sp>
          <p:nvSpPr>
            <p:cNvPr id="7" name="ZoneTexte 6"/>
            <p:cNvSpPr txBox="1"/>
            <p:nvPr/>
          </p:nvSpPr>
          <p:spPr>
            <a:xfrm>
              <a:off x="1528763" y="2724150"/>
              <a:ext cx="695325" cy="3698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fr-FR" dirty="0"/>
                <a:t>reflet</a:t>
              </a:r>
            </a:p>
          </p:txBody>
        </p:sp>
        <p:sp>
          <p:nvSpPr>
            <p:cNvPr id="8" name="ZoneTexte 7"/>
            <p:cNvSpPr txBox="1"/>
            <p:nvPr/>
          </p:nvSpPr>
          <p:spPr>
            <a:xfrm>
              <a:off x="4043363" y="1047750"/>
              <a:ext cx="1524000" cy="3698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fr-FR" dirty="0"/>
                <a:t>interprétation</a:t>
              </a:r>
            </a:p>
          </p:txBody>
        </p:sp>
        <p:sp>
          <p:nvSpPr>
            <p:cNvPr id="9" name="ZoneTexte 8"/>
            <p:cNvSpPr txBox="1"/>
            <p:nvPr/>
          </p:nvSpPr>
          <p:spPr>
            <a:xfrm>
              <a:off x="7086600" y="2590800"/>
              <a:ext cx="923925" cy="3698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fr-FR" dirty="0"/>
                <a:t>critique</a:t>
              </a:r>
            </a:p>
          </p:txBody>
        </p:sp>
        <p:sp>
          <p:nvSpPr>
            <p:cNvPr id="10" name="ZoneTexte 9"/>
            <p:cNvSpPr txBox="1"/>
            <p:nvPr/>
          </p:nvSpPr>
          <p:spPr>
            <a:xfrm>
              <a:off x="6710363" y="5543550"/>
              <a:ext cx="1192212" cy="369888"/>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fr-FR" dirty="0"/>
                <a:t>régulation</a:t>
              </a:r>
            </a:p>
          </p:txBody>
        </p:sp>
        <p:sp>
          <p:nvSpPr>
            <p:cNvPr id="11" name="Flèche courbée vers la droite 8"/>
            <p:cNvSpPr>
              <a:spLocks noChangeArrowheads="1"/>
            </p:cNvSpPr>
            <p:nvPr/>
          </p:nvSpPr>
          <p:spPr bwMode="auto">
            <a:xfrm rot="18262251" flipH="1">
              <a:off x="4102894" y="573882"/>
              <a:ext cx="2438400" cy="5135562"/>
            </a:xfrm>
            <a:prstGeom prst="curvedRightArrow">
              <a:avLst>
                <a:gd name="adj1" fmla="val 6513"/>
                <a:gd name="adj2" fmla="val 18156"/>
                <a:gd name="adj3" fmla="val 25000"/>
              </a:avLst>
            </a:prstGeom>
            <a:solidFill>
              <a:schemeClr val="accent1"/>
            </a:solidFill>
            <a:ln w="9525">
              <a:solidFill>
                <a:schemeClr val="tx1"/>
              </a:solidFill>
              <a:round/>
              <a:headEnd/>
              <a:tailEnd/>
            </a:ln>
          </p:spPr>
          <p:txBody>
            <a:bodyPr/>
            <a:lstStyle/>
            <a:p>
              <a:endParaRPr lang="fr-FR">
                <a:cs typeface="Arial" charset="0"/>
              </a:endParaRPr>
            </a:p>
          </p:txBody>
        </p:sp>
        <p:sp>
          <p:nvSpPr>
            <p:cNvPr id="12" name="ZoneTexte 11"/>
            <p:cNvSpPr txBox="1"/>
            <p:nvPr/>
          </p:nvSpPr>
          <p:spPr>
            <a:xfrm>
              <a:off x="3886200" y="5181600"/>
              <a:ext cx="1660525" cy="1154113"/>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800">
                  <a:solidFill>
                    <a:srgbClr val="000000"/>
                  </a:solidFill>
                  <a:cs typeface="Arial" charset="0"/>
                </a:rPr>
                <a:t>Intérioriser </a:t>
              </a:r>
            </a:p>
            <a:p>
              <a:pPr eaLnBrk="1" hangingPunct="1"/>
              <a:r>
                <a:rPr lang="fr-CH" sz="1800">
                  <a:solidFill>
                    <a:srgbClr val="000000"/>
                  </a:solidFill>
                  <a:cs typeface="Arial" charset="0"/>
                </a:rPr>
                <a:t>et reconstruire</a:t>
              </a:r>
              <a:r>
                <a:rPr lang="fr-CH" sz="800">
                  <a:solidFill>
                    <a:srgbClr val="000000"/>
                  </a:solidFill>
                  <a:cs typeface="Arial" charset="0"/>
                </a:rPr>
                <a:t> </a:t>
              </a:r>
            </a:p>
            <a:p>
              <a:pPr eaLnBrk="1" hangingPunct="1"/>
              <a:r>
                <a:rPr lang="fr-CH" sz="1100">
                  <a:solidFill>
                    <a:srgbClr val="000000"/>
                  </a:solidFill>
                  <a:cs typeface="Arial" charset="0"/>
                </a:rPr>
                <a:t>(les conceptions </a:t>
              </a:r>
            </a:p>
            <a:p>
              <a:pPr eaLnBrk="1" hangingPunct="1"/>
              <a:r>
                <a:rPr lang="fr-CH" sz="1100">
                  <a:solidFill>
                    <a:srgbClr val="000000"/>
                  </a:solidFill>
                  <a:cs typeface="Arial" charset="0"/>
                </a:rPr>
                <a:t>et l’action)</a:t>
              </a:r>
              <a:endParaRPr lang="fr-FR" sz="1100">
                <a:solidFill>
                  <a:srgbClr val="000000"/>
                </a:solidFill>
                <a:cs typeface="Arial" charset="0"/>
              </a:endParaRPr>
            </a:p>
            <a:p>
              <a:pPr eaLnBrk="1" hangingPunct="1"/>
              <a:endParaRPr lang="fr-FR" sz="1100">
                <a:solidFill>
                  <a:srgbClr val="000000"/>
                </a:solidFill>
                <a:cs typeface="Arial" charset="0"/>
              </a:endParaRPr>
            </a:p>
          </p:txBody>
        </p:sp>
        <p:sp>
          <p:nvSpPr>
            <p:cNvPr id="13" name="Flèche courbée vers la droite 11"/>
            <p:cNvSpPr>
              <a:spLocks noChangeArrowheads="1"/>
            </p:cNvSpPr>
            <p:nvPr/>
          </p:nvSpPr>
          <p:spPr bwMode="auto">
            <a:xfrm rot="7462251" flipH="1">
              <a:off x="2507457" y="2688431"/>
              <a:ext cx="2438400" cy="5135563"/>
            </a:xfrm>
            <a:prstGeom prst="curvedRightArrow">
              <a:avLst>
                <a:gd name="adj1" fmla="val 6513"/>
                <a:gd name="adj2" fmla="val 18156"/>
                <a:gd name="adj3" fmla="val 25000"/>
              </a:avLst>
            </a:prstGeom>
            <a:solidFill>
              <a:schemeClr val="accent1"/>
            </a:solidFill>
            <a:ln w="9525">
              <a:solidFill>
                <a:schemeClr val="tx1"/>
              </a:solidFill>
              <a:round/>
              <a:headEnd/>
              <a:tailEnd/>
            </a:ln>
          </p:spPr>
          <p:txBody>
            <a:bodyPr/>
            <a:lstStyle/>
            <a:p>
              <a:endParaRPr lang="fr-FR">
                <a:cs typeface="Arial" charset="0"/>
              </a:endParaRPr>
            </a:p>
          </p:txBody>
        </p:sp>
        <p:sp>
          <p:nvSpPr>
            <p:cNvPr id="14" name="ZoneTexte 13"/>
            <p:cNvSpPr txBox="1"/>
            <p:nvPr/>
          </p:nvSpPr>
          <p:spPr>
            <a:xfrm>
              <a:off x="1071563" y="4324350"/>
              <a:ext cx="1952625" cy="769938"/>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600" dirty="0">
                  <a:solidFill>
                    <a:srgbClr val="000000"/>
                  </a:solidFill>
                  <a:cs typeface="Arial" charset="0"/>
                </a:rPr>
                <a:t>Autres événements </a:t>
              </a:r>
            </a:p>
            <a:p>
              <a:pPr eaLnBrk="1" hangingPunct="1"/>
              <a:r>
                <a:rPr lang="fr-CH" sz="1600" dirty="0">
                  <a:solidFill>
                    <a:srgbClr val="000000"/>
                  </a:solidFill>
                  <a:cs typeface="Arial" charset="0"/>
                </a:rPr>
                <a:t>vécus significatifs</a:t>
              </a:r>
              <a:endParaRPr lang="fr-FR" sz="1600" dirty="0">
                <a:solidFill>
                  <a:srgbClr val="000000"/>
                </a:solidFill>
                <a:cs typeface="Arial" charset="0"/>
              </a:endParaRPr>
            </a:p>
            <a:p>
              <a:pPr eaLnBrk="1" hangingPunct="1"/>
              <a:endParaRPr lang="fr-FR" sz="1200" dirty="0">
                <a:solidFill>
                  <a:srgbClr val="000000"/>
                </a:solidFill>
                <a:cs typeface="Arial" charset="0"/>
              </a:endParaRPr>
            </a:p>
          </p:txBody>
        </p:sp>
        <p:cxnSp>
          <p:nvCxnSpPr>
            <p:cNvPr id="15" name="Connecteur droit avec flèche 13"/>
            <p:cNvCxnSpPr>
              <a:cxnSpLocks noChangeShapeType="1"/>
            </p:cNvCxnSpPr>
            <p:nvPr/>
          </p:nvCxnSpPr>
          <p:spPr bwMode="auto">
            <a:xfrm>
              <a:off x="2362200" y="2819400"/>
              <a:ext cx="4495800" cy="1588"/>
            </a:xfrm>
            <a:prstGeom prst="straightConnector1">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6" name="Connecteur droit avec flèche 16"/>
            <p:cNvCxnSpPr>
              <a:cxnSpLocks noChangeShapeType="1"/>
            </p:cNvCxnSpPr>
            <p:nvPr/>
          </p:nvCxnSpPr>
          <p:spPr bwMode="auto">
            <a:xfrm>
              <a:off x="2362200" y="2819400"/>
              <a:ext cx="4038600" cy="2667000"/>
            </a:xfrm>
            <a:prstGeom prst="straightConnector1">
              <a:avLst/>
            </a:prstGeom>
            <a:noFill/>
            <a:ln w="190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7" name="ZoneTexte 16"/>
            <p:cNvSpPr txBox="1"/>
            <p:nvPr/>
          </p:nvSpPr>
          <p:spPr>
            <a:xfrm>
              <a:off x="1538036" y="1556792"/>
              <a:ext cx="2169484"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600" dirty="0" smtClean="0">
                  <a:solidFill>
                    <a:srgbClr val="000000"/>
                  </a:solidFill>
                  <a:cs typeface="Arial" charset="0"/>
                </a:rPr>
                <a:t>Entretien de coaching</a:t>
              </a:r>
              <a:endParaRPr lang="fr-FR" sz="1600" dirty="0">
                <a:solidFill>
                  <a:srgbClr val="000000"/>
                </a:solidFill>
                <a:cs typeface="Arial" charset="0"/>
              </a:endParaRPr>
            </a:p>
            <a:p>
              <a:pPr eaLnBrk="1" hangingPunct="1"/>
              <a:endParaRPr lang="fr-FR" sz="1200" dirty="0">
                <a:solidFill>
                  <a:srgbClr val="000000"/>
                </a:solidFill>
                <a:cs typeface="Arial" charset="0"/>
              </a:endParaRPr>
            </a:p>
          </p:txBody>
        </p:sp>
        <p:sp>
          <p:nvSpPr>
            <p:cNvPr id="18" name="ZoneTexte 17"/>
            <p:cNvSpPr txBox="1"/>
            <p:nvPr/>
          </p:nvSpPr>
          <p:spPr>
            <a:xfrm>
              <a:off x="5276011" y="1753652"/>
              <a:ext cx="1672253"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600" dirty="0" smtClean="0">
                  <a:solidFill>
                    <a:srgbClr val="000000"/>
                  </a:solidFill>
                  <a:cs typeface="Arial" charset="0"/>
                </a:rPr>
                <a:t>Entretien réflexif</a:t>
              </a:r>
              <a:endParaRPr lang="fr-FR" sz="1600" dirty="0">
                <a:solidFill>
                  <a:srgbClr val="000000"/>
                </a:solidFill>
                <a:cs typeface="Arial" charset="0"/>
              </a:endParaRPr>
            </a:p>
            <a:p>
              <a:pPr eaLnBrk="1" hangingPunct="1"/>
              <a:endParaRPr lang="fr-FR" sz="1200" dirty="0">
                <a:solidFill>
                  <a:srgbClr val="000000"/>
                </a:solidFill>
                <a:cs typeface="Arial" charset="0"/>
              </a:endParaRPr>
            </a:p>
          </p:txBody>
        </p:sp>
        <p:sp>
          <p:nvSpPr>
            <p:cNvPr id="19" name="ZoneTexte 18"/>
            <p:cNvSpPr txBox="1"/>
            <p:nvPr/>
          </p:nvSpPr>
          <p:spPr>
            <a:xfrm>
              <a:off x="6489614" y="4062740"/>
              <a:ext cx="2158063"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CH" sz="1600" dirty="0" smtClean="0">
                  <a:solidFill>
                    <a:srgbClr val="000000"/>
                  </a:solidFill>
                  <a:cs typeface="Arial" charset="0"/>
                </a:rPr>
                <a:t>Entretien d’évaluation</a:t>
              </a:r>
              <a:endParaRPr lang="fr-FR" sz="1600" dirty="0">
                <a:solidFill>
                  <a:srgbClr val="000000"/>
                </a:solidFill>
                <a:cs typeface="Arial" charset="0"/>
              </a:endParaRPr>
            </a:p>
            <a:p>
              <a:pPr eaLnBrk="1" hangingPunct="1"/>
              <a:endParaRPr lang="fr-FR" sz="1200" dirty="0">
                <a:solidFill>
                  <a:srgbClr val="000000"/>
                </a:solidFill>
                <a:cs typeface="Arial" charset="0"/>
              </a:endParaRPr>
            </a:p>
          </p:txBody>
        </p:sp>
      </p:grpSp>
    </p:spTree>
    <p:extLst>
      <p:ext uri="{BB962C8B-B14F-4D97-AF65-F5344CB8AC3E}">
        <p14:creationId xmlns:p14="http://schemas.microsoft.com/office/powerpoint/2010/main" val="417104216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457200" y="44624"/>
            <a:ext cx="8229600" cy="706437"/>
          </a:xfrm>
        </p:spPr>
        <p:txBody>
          <a:bodyPr/>
          <a:lstStyle/>
          <a:p>
            <a:pPr eaLnBrk="1" hangingPunct="1"/>
            <a:r>
              <a:rPr lang="fr-FR" sz="2000" dirty="0">
                <a:latin typeface="Arial" charset="0"/>
                <a:cs typeface="Arial" charset="0"/>
              </a:rPr>
              <a:t>Posture du mentor et type d</a:t>
            </a:r>
            <a:r>
              <a:rPr lang="ja-JP" altLang="fr-FR" sz="2000" dirty="0">
                <a:latin typeface="Arial" charset="0"/>
                <a:cs typeface="Arial" charset="0"/>
              </a:rPr>
              <a:t>’</a:t>
            </a:r>
            <a:r>
              <a:rPr lang="fr-FR" sz="2000" dirty="0">
                <a:latin typeface="Arial" charset="0"/>
                <a:cs typeface="Arial" charset="0"/>
              </a:rPr>
              <a:t>entretien</a:t>
            </a:r>
            <a:br>
              <a:rPr lang="fr-FR" sz="2000" dirty="0">
                <a:latin typeface="Arial" charset="0"/>
                <a:cs typeface="Arial" charset="0"/>
              </a:rPr>
            </a:br>
            <a:r>
              <a:rPr lang="fr-FR" sz="2000" b="0" dirty="0">
                <a:latin typeface="Arial" charset="0"/>
                <a:cs typeface="Arial" charset="0"/>
              </a:rPr>
              <a:t>(adapté depuis : Gervais, 1995 ; Niggli, 2005)</a:t>
            </a:r>
          </a:p>
        </p:txBody>
      </p:sp>
      <p:graphicFrame>
        <p:nvGraphicFramePr>
          <p:cNvPr id="71786" name="Group 106"/>
          <p:cNvGraphicFramePr>
            <a:graphicFrameLocks noGrp="1"/>
          </p:cNvGraphicFramePr>
          <p:nvPr>
            <p:ph type="tbl" idx="1"/>
            <p:extLst>
              <p:ext uri="{D42A27DB-BD31-4B8C-83A1-F6EECF244321}">
                <p14:modId xmlns:p14="http://schemas.microsoft.com/office/powerpoint/2010/main" val="2419590802"/>
              </p:ext>
            </p:extLst>
          </p:nvPr>
        </p:nvGraphicFramePr>
        <p:xfrm>
          <a:off x="395288" y="1124743"/>
          <a:ext cx="8424862" cy="5431405"/>
        </p:xfrm>
        <a:graphic>
          <a:graphicData uri="http://schemas.openxmlformats.org/drawingml/2006/table">
            <a:tbl>
              <a:tblPr/>
              <a:tblGrid>
                <a:gridCol w="5907087"/>
                <a:gridCol w="2517775"/>
              </a:tblGrid>
              <a:tr h="4304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ea typeface="ＭＳ Ｐゴシック" charset="0"/>
                          <a:cs typeface="Times New Roman" charset="0"/>
                        </a:rPr>
                        <a:t>Posture</a:t>
                      </a:r>
                      <a:endParaRPr kumimoji="0" lang="fr-FR" sz="2000" b="0" i="0" u="none" strike="noStrike" cap="none" normalizeH="0" baseline="0">
                        <a:ln>
                          <a:noFill/>
                        </a:ln>
                        <a:solidFill>
                          <a:schemeClr val="tx1"/>
                        </a:solidFill>
                        <a:effectLst/>
                        <a:latin typeface="Arial"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ea typeface="ＭＳ Ｐゴシック" charset="0"/>
                          <a:cs typeface="Times New Roman" charset="0"/>
                        </a:rPr>
                        <a:t>Type d</a:t>
                      </a:r>
                      <a:r>
                        <a:rPr kumimoji="0" lang="ja-JP" altLang="fr-FR" sz="2000" b="1" i="0" u="none" strike="noStrike" cap="none" normalizeH="0" baseline="0">
                          <a:ln>
                            <a:noFill/>
                          </a:ln>
                          <a:solidFill>
                            <a:schemeClr val="tx1"/>
                          </a:solidFill>
                          <a:effectLst/>
                          <a:latin typeface="Arial" charset="0"/>
                          <a:ea typeface="ＭＳ Ｐゴシック" charset="0"/>
                          <a:cs typeface="Times New Roman" charset="0"/>
                        </a:rPr>
                        <a:t>’</a:t>
                      </a:r>
                      <a:r>
                        <a:rPr kumimoji="0" lang="fr-FR" sz="2000" b="1" i="0" u="none" strike="noStrike" cap="none" normalizeH="0" baseline="0">
                          <a:ln>
                            <a:noFill/>
                          </a:ln>
                          <a:solidFill>
                            <a:schemeClr val="tx1"/>
                          </a:solidFill>
                          <a:effectLst/>
                          <a:latin typeface="Arial" charset="0"/>
                          <a:ea typeface="ＭＳ Ｐゴシック" charset="0"/>
                          <a:cs typeface="Times New Roman" charset="0"/>
                        </a:rPr>
                        <a:t>entretien</a:t>
                      </a:r>
                      <a:endParaRPr kumimoji="0" lang="fr-FR" sz="2000" b="0" i="0" u="none" strike="noStrike" cap="none" normalizeH="0" baseline="0">
                        <a:ln>
                          <a:noFill/>
                        </a:ln>
                        <a:solidFill>
                          <a:schemeClr val="tx1"/>
                        </a:solidFill>
                        <a:effectLst/>
                        <a:latin typeface="Arial"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r h="17126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Arial" charset="0"/>
                          <a:ea typeface="ＭＳ Ｐゴシック" charset="0"/>
                          <a:cs typeface="Times New Roman" charset="0"/>
                        </a:rPr>
                        <a:t>Prescriptive-évaluative :</a:t>
                      </a:r>
                      <a:r>
                        <a:rPr kumimoji="0" lang="fr-FR" sz="2000" b="0" i="0" u="none" strike="noStrike" cap="none" normalizeH="0" baseline="0" dirty="0">
                          <a:ln>
                            <a:noFill/>
                          </a:ln>
                          <a:solidFill>
                            <a:schemeClr val="tx1"/>
                          </a:solidFill>
                          <a:effectLst/>
                          <a:latin typeface="Arial" charset="0"/>
                          <a:ea typeface="ＭＳ Ｐゴシック" charset="0"/>
                          <a:cs typeface="Times New Roman"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charset="0"/>
                          <a:ea typeface="ＭＳ Ｐゴシック" charset="0"/>
                          <a:cs typeface="Times New Roman" charset="0"/>
                        </a:rPr>
                        <a:t>centrée sur les </a:t>
                      </a:r>
                      <a:r>
                        <a:rPr kumimoji="0" lang="fr-FR" sz="2000" b="1" i="1" u="none" strike="noStrike" cap="none" normalizeH="0" baseline="0" dirty="0">
                          <a:ln>
                            <a:noFill/>
                          </a:ln>
                          <a:solidFill>
                            <a:schemeClr val="tx1"/>
                          </a:solidFill>
                          <a:effectLst/>
                          <a:latin typeface="Arial" charset="0"/>
                          <a:ea typeface="ＭＳ Ｐゴシック" charset="0"/>
                          <a:cs typeface="Times New Roman" charset="0"/>
                        </a:rPr>
                        <a:t>comportements</a:t>
                      </a:r>
                      <a:r>
                        <a:rPr kumimoji="0" lang="fr-FR" sz="2000" b="0" i="0" u="none" strike="noStrike" cap="none" normalizeH="0" baseline="0" dirty="0">
                          <a:ln>
                            <a:noFill/>
                          </a:ln>
                          <a:solidFill>
                            <a:schemeClr val="tx1"/>
                          </a:solidFill>
                          <a:effectLst/>
                          <a:latin typeface="Arial" charset="0"/>
                          <a:ea typeface="ＭＳ Ｐゴシック" charset="0"/>
                          <a:cs typeface="Times New Roman" charset="0"/>
                        </a:rPr>
                        <a:t> à mettre en œuvre en lien avec les objectifs de formation à atteindre ou à une théorie à appliquer.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ea typeface="ＭＳ Ｐゴシック" charset="0"/>
                          <a:cs typeface="Times New Roman" charset="0"/>
                          <a:hlinkClick r:id="rId2" action="ppaction://hlinksldjump"/>
                        </a:rPr>
                        <a:t>Evaluation</a:t>
                      </a:r>
                      <a:endParaRPr kumimoji="0" lang="fr-FR" sz="2000" b="0" i="0" u="none" strike="noStrike" cap="none" normalizeH="0" baseline="0">
                        <a:ln>
                          <a:noFill/>
                        </a:ln>
                        <a:solidFill>
                          <a:schemeClr val="tx1"/>
                        </a:solidFill>
                        <a:effectLst/>
                        <a:latin typeface="Arial"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550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ea typeface="ＭＳ Ｐゴシック" charset="0"/>
                          <a:cs typeface="Times New Roman" charset="0"/>
                        </a:rPr>
                        <a:t>Réflexive-interprétative :</a:t>
                      </a:r>
                      <a:r>
                        <a:rPr kumimoji="0" lang="fr-FR" sz="2000" b="0" i="0" u="none" strike="noStrike" cap="none" normalizeH="0" baseline="0">
                          <a:ln>
                            <a:noFill/>
                          </a:ln>
                          <a:solidFill>
                            <a:schemeClr val="tx1"/>
                          </a:solidFill>
                          <a:effectLst/>
                          <a:latin typeface="Arial" charset="0"/>
                          <a:ea typeface="ＭＳ Ｐゴシック" charset="0"/>
                          <a:cs typeface="Times New Roman"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chemeClr val="tx1"/>
                          </a:solidFill>
                          <a:effectLst/>
                          <a:latin typeface="Arial" charset="0"/>
                          <a:ea typeface="ＭＳ Ｐゴシック" charset="0"/>
                          <a:cs typeface="Times New Roman" charset="0"/>
                        </a:rPr>
                        <a:t>centrée sur les concepts et les théories comme </a:t>
                      </a:r>
                      <a:r>
                        <a:rPr kumimoji="0" lang="fr-FR" sz="2000" b="1" i="1" u="none" strike="noStrike" cap="none" normalizeH="0" baseline="0">
                          <a:ln>
                            <a:noFill/>
                          </a:ln>
                          <a:solidFill>
                            <a:schemeClr val="tx1"/>
                          </a:solidFill>
                          <a:effectLst/>
                          <a:latin typeface="Arial" charset="0"/>
                          <a:ea typeface="ＭＳ Ｐゴシック" charset="0"/>
                          <a:cs typeface="Times New Roman" charset="0"/>
                        </a:rPr>
                        <a:t>grille de lecture</a:t>
                      </a:r>
                      <a:r>
                        <a:rPr kumimoji="0" lang="fr-FR" sz="2000" b="0" i="0" u="none" strike="noStrike" cap="none" normalizeH="0" baseline="0">
                          <a:ln>
                            <a:noFill/>
                          </a:ln>
                          <a:solidFill>
                            <a:schemeClr val="tx1"/>
                          </a:solidFill>
                          <a:effectLst/>
                          <a:latin typeface="Arial" charset="0"/>
                          <a:ea typeface="ＭＳ Ｐゴシック" charset="0"/>
                          <a:cs typeface="Times New Roman" charset="0"/>
                        </a:rPr>
                        <a:t> </a:t>
                      </a:r>
                      <a:r>
                        <a:rPr kumimoji="0" lang="fr-FR" sz="2000" b="1" i="1" u="none" strike="noStrike" cap="none" normalizeH="0" baseline="0">
                          <a:ln>
                            <a:noFill/>
                          </a:ln>
                          <a:solidFill>
                            <a:schemeClr val="tx1"/>
                          </a:solidFill>
                          <a:effectLst/>
                          <a:latin typeface="Arial" charset="0"/>
                          <a:ea typeface="ＭＳ Ｐゴシック" charset="0"/>
                          <a:cs typeface="Times New Roman" charset="0"/>
                        </a:rPr>
                        <a:t>et d</a:t>
                      </a:r>
                      <a:r>
                        <a:rPr kumimoji="0" lang="ja-JP" altLang="fr-FR" sz="2000" b="1" i="1" u="none" strike="noStrike" cap="none" normalizeH="0" baseline="0">
                          <a:ln>
                            <a:noFill/>
                          </a:ln>
                          <a:solidFill>
                            <a:schemeClr val="tx1"/>
                          </a:solidFill>
                          <a:effectLst/>
                          <a:latin typeface="Arial" charset="0"/>
                          <a:ea typeface="ＭＳ Ｐゴシック" charset="0"/>
                          <a:cs typeface="Times New Roman" charset="0"/>
                        </a:rPr>
                        <a:t>’</a:t>
                      </a:r>
                      <a:r>
                        <a:rPr kumimoji="0" lang="fr-FR" sz="2000" b="1" i="1" u="none" strike="noStrike" cap="none" normalizeH="0" baseline="0">
                          <a:ln>
                            <a:noFill/>
                          </a:ln>
                          <a:solidFill>
                            <a:schemeClr val="tx1"/>
                          </a:solidFill>
                          <a:effectLst/>
                          <a:latin typeface="Arial" charset="0"/>
                          <a:ea typeface="ＭＳ Ｐゴシック" charset="0"/>
                          <a:cs typeface="Times New Roman" charset="0"/>
                        </a:rPr>
                        <a:t>analyse</a:t>
                      </a:r>
                      <a:r>
                        <a:rPr kumimoji="0" lang="fr-FR" sz="2000" b="0" i="0" u="none" strike="noStrike" cap="none" normalizeH="0" baseline="0">
                          <a:ln>
                            <a:noFill/>
                          </a:ln>
                          <a:solidFill>
                            <a:schemeClr val="tx1"/>
                          </a:solidFill>
                          <a:effectLst/>
                          <a:latin typeface="Arial" charset="0"/>
                          <a:ea typeface="ＭＳ Ｐゴシック" charset="0"/>
                          <a:cs typeface="Times New Roman" charset="0"/>
                        </a:rPr>
                        <a:t> de l</a:t>
                      </a:r>
                      <a:r>
                        <a:rPr kumimoji="0" lang="ja-JP" altLang="fr-FR" sz="2000" b="0" i="0" u="none" strike="noStrike" cap="none" normalizeH="0" baseline="0">
                          <a:ln>
                            <a:noFill/>
                          </a:ln>
                          <a:solidFill>
                            <a:schemeClr val="tx1"/>
                          </a:solidFill>
                          <a:effectLst/>
                          <a:latin typeface="Arial" charset="0"/>
                          <a:ea typeface="ＭＳ Ｐゴシック" charset="0"/>
                          <a:cs typeface="Times New Roman" charset="0"/>
                        </a:rPr>
                        <a:t>’</a:t>
                      </a:r>
                      <a:r>
                        <a:rPr kumimoji="0" lang="fr-FR" sz="2000" b="0" i="0" u="none" strike="noStrike" cap="none" normalizeH="0" baseline="0">
                          <a:ln>
                            <a:noFill/>
                          </a:ln>
                          <a:solidFill>
                            <a:schemeClr val="tx1"/>
                          </a:solidFill>
                          <a:effectLst/>
                          <a:latin typeface="Arial" charset="0"/>
                          <a:ea typeface="ＭＳ Ｐゴシック" charset="0"/>
                          <a:cs typeface="Times New Roman" charset="0"/>
                        </a:rPr>
                        <a:t>expérience (conscientisation et conceptualisation).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000" b="0" i="0" u="none" strike="noStrike" cap="none" normalizeH="0" baseline="0">
                        <a:ln>
                          <a:noFill/>
                        </a:ln>
                        <a:solidFill>
                          <a:schemeClr val="tx1"/>
                        </a:solidFill>
                        <a:effectLst/>
                        <a:latin typeface="Arial"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ea typeface="ＭＳ Ｐゴシック" charset="0"/>
                          <a:cs typeface="Times New Roman" charset="0"/>
                          <a:hlinkClick r:id="rId3" action="ppaction://hlinksldjump"/>
                        </a:rPr>
                        <a:t>Réflexif</a:t>
                      </a:r>
                      <a:endParaRPr kumimoji="0" lang="fr-FR" sz="2000" b="0" i="0" u="none" strike="noStrike" cap="none" normalizeH="0" baseline="0">
                        <a:ln>
                          <a:noFill/>
                        </a:ln>
                        <a:solidFill>
                          <a:schemeClr val="tx1"/>
                        </a:solidFill>
                        <a:effectLst/>
                        <a:latin typeface="Arial"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332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a:ln>
                            <a:noFill/>
                          </a:ln>
                          <a:solidFill>
                            <a:schemeClr val="tx1"/>
                          </a:solidFill>
                          <a:effectLst/>
                          <a:latin typeface="Arial" charset="0"/>
                          <a:ea typeface="ＭＳ Ｐゴシック" charset="0"/>
                          <a:cs typeface="Times New Roman" charset="0"/>
                        </a:rPr>
                        <a:t>De soutien (ou coaching):</a:t>
                      </a:r>
                      <a:r>
                        <a:rPr kumimoji="0" lang="fr-FR" sz="2000" b="0" i="0" u="none" strike="noStrike" cap="none" normalizeH="0" baseline="0">
                          <a:ln>
                            <a:noFill/>
                          </a:ln>
                          <a:solidFill>
                            <a:schemeClr val="tx1"/>
                          </a:solidFill>
                          <a:effectLst/>
                          <a:latin typeface="Arial" charset="0"/>
                          <a:ea typeface="ＭＳ Ｐゴシック" charset="0"/>
                          <a:cs typeface="Times New Roman"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a:ln>
                            <a:noFill/>
                          </a:ln>
                          <a:solidFill>
                            <a:schemeClr val="tx1"/>
                          </a:solidFill>
                          <a:effectLst/>
                          <a:latin typeface="Arial" charset="0"/>
                          <a:ea typeface="ＭＳ Ｐゴシック" charset="0"/>
                          <a:cs typeface="Times New Roman" charset="0"/>
                        </a:rPr>
                        <a:t>centrée sur </a:t>
                      </a:r>
                      <a:r>
                        <a:rPr kumimoji="0" lang="fr-FR" sz="2000" b="1" i="1" u="none" strike="noStrike" cap="none" normalizeH="0" baseline="0">
                          <a:ln>
                            <a:noFill/>
                          </a:ln>
                          <a:solidFill>
                            <a:schemeClr val="tx1"/>
                          </a:solidFill>
                          <a:effectLst/>
                          <a:latin typeface="Arial" charset="0"/>
                          <a:ea typeface="ＭＳ Ｐゴシック" charset="0"/>
                          <a:cs typeface="Times New Roman" charset="0"/>
                        </a:rPr>
                        <a:t>la personne</a:t>
                      </a:r>
                      <a:r>
                        <a:rPr kumimoji="0" lang="fr-FR" sz="2000" b="0" i="0" u="none" strike="noStrike" cap="none" normalizeH="0" baseline="0">
                          <a:ln>
                            <a:noFill/>
                          </a:ln>
                          <a:solidFill>
                            <a:schemeClr val="tx1"/>
                          </a:solidFill>
                          <a:effectLst/>
                          <a:latin typeface="Arial" charset="0"/>
                          <a:ea typeface="ＭＳ Ｐゴシック" charset="0"/>
                          <a:cs typeface="Times New Roman" charset="0"/>
                        </a:rPr>
                        <a:t> et son cadre de référence, dans une perspective plus humaniste et d</a:t>
                      </a:r>
                      <a:r>
                        <a:rPr kumimoji="0" lang="ja-JP" altLang="fr-FR" sz="2000" b="0" i="0" u="none" strike="noStrike" cap="none" normalizeH="0" baseline="0">
                          <a:ln>
                            <a:noFill/>
                          </a:ln>
                          <a:solidFill>
                            <a:schemeClr val="tx1"/>
                          </a:solidFill>
                          <a:effectLst/>
                          <a:latin typeface="Arial" charset="0"/>
                          <a:ea typeface="ＭＳ Ｐゴシック" charset="0"/>
                          <a:cs typeface="Times New Roman" charset="0"/>
                        </a:rPr>
                        <a:t>’</a:t>
                      </a:r>
                      <a:r>
                        <a:rPr kumimoji="0" lang="fr-FR" sz="2000" b="0" i="0" u="none" strike="noStrike" cap="none" normalizeH="0" baseline="0">
                          <a:ln>
                            <a:noFill/>
                          </a:ln>
                          <a:solidFill>
                            <a:schemeClr val="tx1"/>
                          </a:solidFill>
                          <a:effectLst/>
                          <a:latin typeface="Arial" charset="0"/>
                          <a:ea typeface="ＭＳ Ｐゴシック" charset="0"/>
                          <a:cs typeface="Times New Roman" charset="0"/>
                        </a:rPr>
                        <a:t>intégration personnelle de l</a:t>
                      </a:r>
                      <a:r>
                        <a:rPr kumimoji="0" lang="ja-JP" altLang="fr-FR" sz="2000" b="0" i="0" u="none" strike="noStrike" cap="none" normalizeH="0" baseline="0">
                          <a:ln>
                            <a:noFill/>
                          </a:ln>
                          <a:solidFill>
                            <a:schemeClr val="tx1"/>
                          </a:solidFill>
                          <a:effectLst/>
                          <a:latin typeface="Arial" charset="0"/>
                          <a:ea typeface="ＭＳ Ｐゴシック" charset="0"/>
                          <a:cs typeface="Times New Roman" charset="0"/>
                        </a:rPr>
                        <a:t>’</a:t>
                      </a:r>
                      <a:r>
                        <a:rPr kumimoji="0" lang="fr-FR" sz="2000" b="0" i="0" u="none" strike="noStrike" cap="none" normalizeH="0" baseline="0">
                          <a:ln>
                            <a:noFill/>
                          </a:ln>
                          <a:solidFill>
                            <a:schemeClr val="tx1"/>
                          </a:solidFill>
                          <a:effectLst/>
                          <a:latin typeface="Arial" charset="0"/>
                          <a:ea typeface="ＭＳ Ｐゴシック" charset="0"/>
                          <a:cs typeface="Times New Roman" charset="0"/>
                        </a:rPr>
                        <a:t>expérience.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a:ln>
                            <a:noFill/>
                          </a:ln>
                          <a:solidFill>
                            <a:schemeClr val="tx1"/>
                          </a:solidFill>
                          <a:effectLst/>
                          <a:latin typeface="Arial" charset="0"/>
                          <a:ea typeface="ＭＳ Ｐゴシック" charset="0"/>
                          <a:cs typeface="Times New Roman" charset="0"/>
                        </a:rPr>
                        <a:t>Coaching</a:t>
                      </a:r>
                      <a:endParaRPr kumimoji="0" lang="fr-FR" sz="2000" b="0" i="0" u="none" strike="noStrike" cap="none" normalizeH="0" baseline="0" dirty="0">
                        <a:ln>
                          <a:noFill/>
                        </a:ln>
                        <a:solidFill>
                          <a:schemeClr val="tx1"/>
                        </a:solidFill>
                        <a:effectLst/>
                        <a:latin typeface="Arial" charset="0"/>
                        <a:ea typeface="ＭＳ Ｐゴシック" charset="0"/>
                        <a:cs typeface="Times New Roman"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5939397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FR" smtClean="0"/>
              <a:t>Conférence Chicoutimi</a:t>
            </a:r>
            <a:endParaRPr lang="fr-FR"/>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FR" smtClean="0"/>
              <a:pPr>
                <a:defRPr/>
              </a:pPr>
              <a:t>43</a:t>
            </a:fld>
            <a:endParaRPr lang="fr-FR"/>
          </a:p>
        </p:txBody>
      </p:sp>
      <p:sp>
        <p:nvSpPr>
          <p:cNvPr id="6" name="Espace réservé de la date 5"/>
          <p:cNvSpPr>
            <a:spLocks noGrp="1"/>
          </p:cNvSpPr>
          <p:nvPr>
            <p:ph type="dt" sz="half" idx="2"/>
          </p:nvPr>
        </p:nvSpPr>
        <p:spPr/>
        <p:txBody>
          <a:bodyPr/>
          <a:lstStyle/>
          <a:p>
            <a:pPr>
              <a:defRPr/>
            </a:pPr>
            <a:r>
              <a:rPr lang="fr-CH" smtClean="0"/>
              <a:t>6 février 2012</a:t>
            </a:r>
            <a:endParaRPr lang="fr-FR" dirty="0"/>
          </a:p>
        </p:txBody>
      </p:sp>
      <p:grpSp>
        <p:nvGrpSpPr>
          <p:cNvPr id="8" name="Grouper 7"/>
          <p:cNvGrpSpPr>
            <a:grpSpLocks/>
          </p:cNvGrpSpPr>
          <p:nvPr/>
        </p:nvGrpSpPr>
        <p:grpSpPr bwMode="auto">
          <a:xfrm>
            <a:off x="3759906" y="4860288"/>
            <a:ext cx="2070100" cy="1703129"/>
            <a:chOff x="2017712" y="1481138"/>
            <a:chExt cx="5322888" cy="4768125"/>
          </a:xfrm>
        </p:grpSpPr>
        <p:cxnSp>
          <p:nvCxnSpPr>
            <p:cNvPr id="9" name="Connecteur droit avec flèche 8"/>
            <p:cNvCxnSpPr/>
            <p:nvPr/>
          </p:nvCxnSpPr>
          <p:spPr>
            <a:xfrm rot="5400000" flipH="1" flipV="1">
              <a:off x="2766657" y="2126162"/>
              <a:ext cx="3201111" cy="3200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0" name="Connecteur droit avec flèche 9"/>
            <p:cNvCxnSpPr/>
            <p:nvPr/>
          </p:nvCxnSpPr>
          <p:spPr>
            <a:xfrm>
              <a:off x="2741612" y="5426952"/>
              <a:ext cx="3200400"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rot="16200000">
              <a:off x="1065651" y="3750973"/>
              <a:ext cx="3201111"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rot="16200000">
              <a:off x="4416864" y="3750973"/>
              <a:ext cx="3201111"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flipH="1" flipV="1">
              <a:off x="2741612" y="2151212"/>
              <a:ext cx="3200400" cy="320111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4" name="ZoneTexte 15"/>
            <p:cNvSpPr txBox="1">
              <a:spLocks noChangeArrowheads="1"/>
            </p:cNvSpPr>
            <p:nvPr/>
          </p:nvSpPr>
          <p:spPr bwMode="auto">
            <a:xfrm>
              <a:off x="5992812" y="1491438"/>
              <a:ext cx="1143000" cy="947825"/>
            </a:xfrm>
            <a:prstGeom prst="rect">
              <a:avLst/>
            </a:prstGeom>
            <a:noFill/>
            <a:ln w="9525">
              <a:noFill/>
              <a:miter lim="800000"/>
              <a:headEnd/>
              <a:tailEnd/>
            </a:ln>
          </p:spPr>
          <p:txBody>
            <a:bodyPr wrap="square">
              <a:prstTxWarp prst="textNoShape">
                <a:avLst/>
              </a:prstTxWarp>
              <a:spAutoFit/>
            </a:bodyPr>
            <a:lstStyle/>
            <a:p>
              <a:r>
                <a:rPr lang="fr-FR" sz="1600" b="1" dirty="0" smtClean="0">
                  <a:latin typeface="Calibri" charset="0"/>
                  <a:ea typeface="Arial" charset="0"/>
                  <a:cs typeface="Arial" charset="0"/>
                </a:rPr>
                <a:t>RI</a:t>
              </a:r>
              <a:endParaRPr lang="fr-FR" sz="1600" b="1" dirty="0">
                <a:latin typeface="Calibri" charset="0"/>
                <a:ea typeface="Arial" charset="0"/>
                <a:cs typeface="Arial" charset="0"/>
              </a:endParaRPr>
            </a:p>
          </p:txBody>
        </p:sp>
        <p:sp>
          <p:nvSpPr>
            <p:cNvPr id="15" name="ZoneTexte 16"/>
            <p:cNvSpPr txBox="1">
              <a:spLocks noChangeArrowheads="1"/>
            </p:cNvSpPr>
            <p:nvPr/>
          </p:nvSpPr>
          <p:spPr bwMode="auto">
            <a:xfrm>
              <a:off x="2017712" y="5301438"/>
              <a:ext cx="1143000" cy="947825"/>
            </a:xfrm>
            <a:prstGeom prst="rect">
              <a:avLst/>
            </a:prstGeom>
            <a:noFill/>
            <a:ln w="9525">
              <a:noFill/>
              <a:miter lim="800000"/>
              <a:headEnd/>
              <a:tailEnd/>
            </a:ln>
          </p:spPr>
          <p:txBody>
            <a:bodyPr wrap="square">
              <a:prstTxWarp prst="textNoShape">
                <a:avLst/>
              </a:prstTxWarp>
              <a:spAutoFit/>
            </a:bodyPr>
            <a:lstStyle/>
            <a:p>
              <a:r>
                <a:rPr lang="fr-FR" sz="1600" b="1" dirty="0" smtClean="0">
                  <a:latin typeface="Calibri" charset="0"/>
                  <a:ea typeface="Arial" charset="0"/>
                  <a:cs typeface="Arial" charset="0"/>
                </a:rPr>
                <a:t>S</a:t>
              </a:r>
              <a:endParaRPr lang="fr-FR" sz="1600" b="1" dirty="0">
                <a:latin typeface="Calibri" charset="0"/>
                <a:ea typeface="Arial" charset="0"/>
                <a:cs typeface="Arial" charset="0"/>
              </a:endParaRPr>
            </a:p>
          </p:txBody>
        </p:sp>
        <p:sp>
          <p:nvSpPr>
            <p:cNvPr id="16" name="ZoneTexte 17"/>
            <p:cNvSpPr txBox="1">
              <a:spLocks noChangeArrowheads="1"/>
            </p:cNvSpPr>
            <p:nvPr/>
          </p:nvSpPr>
          <p:spPr bwMode="auto">
            <a:xfrm>
              <a:off x="2043111" y="1481138"/>
              <a:ext cx="1295400" cy="947825"/>
            </a:xfrm>
            <a:prstGeom prst="rect">
              <a:avLst/>
            </a:prstGeom>
            <a:noFill/>
            <a:ln w="9525">
              <a:noFill/>
              <a:miter lim="800000"/>
              <a:headEnd/>
              <a:tailEnd/>
            </a:ln>
          </p:spPr>
          <p:txBody>
            <a:bodyPr wrap="square">
              <a:prstTxWarp prst="textNoShape">
                <a:avLst/>
              </a:prstTxWarp>
              <a:spAutoFit/>
            </a:bodyPr>
            <a:lstStyle/>
            <a:p>
              <a:r>
                <a:rPr lang="fr-FR" sz="1600" b="1" dirty="0" smtClean="0">
                  <a:latin typeface="Calibri" charset="0"/>
                  <a:ea typeface="Arial" charset="0"/>
                  <a:cs typeface="Arial" charset="0"/>
                </a:rPr>
                <a:t>H</a:t>
              </a:r>
              <a:endParaRPr lang="fr-FR" sz="1600" b="1" dirty="0">
                <a:latin typeface="Calibri" charset="0"/>
                <a:ea typeface="Arial" charset="0"/>
                <a:cs typeface="Arial" charset="0"/>
              </a:endParaRPr>
            </a:p>
          </p:txBody>
        </p:sp>
        <p:sp>
          <p:nvSpPr>
            <p:cNvPr id="17" name="ZoneTexte 18"/>
            <p:cNvSpPr txBox="1">
              <a:spLocks noChangeArrowheads="1"/>
            </p:cNvSpPr>
            <p:nvPr/>
          </p:nvSpPr>
          <p:spPr bwMode="auto">
            <a:xfrm>
              <a:off x="5967413" y="5287149"/>
              <a:ext cx="1373187" cy="947825"/>
            </a:xfrm>
            <a:prstGeom prst="rect">
              <a:avLst/>
            </a:prstGeom>
            <a:noFill/>
            <a:ln w="9525">
              <a:noFill/>
              <a:miter lim="800000"/>
              <a:headEnd/>
              <a:tailEnd/>
            </a:ln>
          </p:spPr>
          <p:txBody>
            <a:bodyPr wrap="square">
              <a:prstTxWarp prst="textNoShape">
                <a:avLst/>
              </a:prstTxWarp>
              <a:spAutoFit/>
            </a:bodyPr>
            <a:lstStyle/>
            <a:p>
              <a:r>
                <a:rPr lang="fr-FR" sz="1600" b="1" dirty="0" smtClean="0">
                  <a:latin typeface="Calibri" charset="0"/>
                  <a:ea typeface="Arial" charset="0"/>
                  <a:cs typeface="Arial" charset="0"/>
                </a:rPr>
                <a:t>RS</a:t>
              </a:r>
              <a:endParaRPr lang="fr-FR" sz="1600" b="1" dirty="0">
                <a:latin typeface="Calibri" charset="0"/>
                <a:ea typeface="Arial" charset="0"/>
                <a:cs typeface="Arial" charset="0"/>
              </a:endParaRPr>
            </a:p>
          </p:txBody>
        </p:sp>
        <p:cxnSp>
          <p:nvCxnSpPr>
            <p:cNvPr id="18" name="Connecteur droit avec flèche 17"/>
            <p:cNvCxnSpPr/>
            <p:nvPr/>
          </p:nvCxnSpPr>
          <p:spPr>
            <a:xfrm>
              <a:off x="2698750" y="2057529"/>
              <a:ext cx="3200400" cy="1587"/>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19" name="Grouper 16"/>
          <p:cNvGrpSpPr/>
          <p:nvPr/>
        </p:nvGrpSpPr>
        <p:grpSpPr>
          <a:xfrm rot="4015940">
            <a:off x="2037806" y="190499"/>
            <a:ext cx="5400000" cy="5412700"/>
            <a:chOff x="2615723" y="0"/>
            <a:chExt cx="5400000" cy="5412700"/>
          </a:xfrm>
        </p:grpSpPr>
        <p:sp>
          <p:nvSpPr>
            <p:cNvPr id="20" name="Flèche en arc 19"/>
            <p:cNvSpPr/>
            <p:nvPr/>
          </p:nvSpPr>
          <p:spPr>
            <a:xfrm>
              <a:off x="2615723" y="0"/>
              <a:ext cx="5400000" cy="5400000"/>
            </a:xfrm>
            <a:prstGeom prst="circularArrow">
              <a:avLst>
                <a:gd name="adj1" fmla="val 3674"/>
                <a:gd name="adj2" fmla="val 1142319"/>
                <a:gd name="adj3" fmla="val 20500758"/>
                <a:gd name="adj4" fmla="val 10800000"/>
                <a:gd name="adj5" fmla="val 650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21" name="Flèche en arc 20"/>
            <p:cNvSpPr/>
            <p:nvPr/>
          </p:nvSpPr>
          <p:spPr>
            <a:xfrm rot="13697167" flipH="1">
              <a:off x="2615723" y="12700"/>
              <a:ext cx="5400000" cy="5400000"/>
            </a:xfrm>
            <a:prstGeom prst="circularArrow">
              <a:avLst>
                <a:gd name="adj1" fmla="val 3674"/>
                <a:gd name="adj2" fmla="val 1142319"/>
                <a:gd name="adj3" fmla="val 20500758"/>
                <a:gd name="adj4" fmla="val 10800000"/>
                <a:gd name="adj5" fmla="val 6505"/>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schemeClr val="tx1"/>
                </a:solidFill>
              </a:endParaRPr>
            </a:p>
          </p:txBody>
        </p:sp>
      </p:grpSp>
      <p:sp>
        <p:nvSpPr>
          <p:cNvPr id="22" name="ZoneTexte 21"/>
          <p:cNvSpPr txBox="1"/>
          <p:nvPr/>
        </p:nvSpPr>
        <p:spPr>
          <a:xfrm>
            <a:off x="2527300" y="4536559"/>
            <a:ext cx="1232606" cy="369332"/>
          </a:xfrm>
          <a:prstGeom prst="rect">
            <a:avLst/>
          </a:prstGeom>
          <a:solidFill>
            <a:srgbClr val="FFFF00">
              <a:alpha val="38000"/>
            </a:srgbClr>
          </a:solidFill>
        </p:spPr>
        <p:txBody>
          <a:bodyPr wrap="square" rtlCol="0">
            <a:spAutoFit/>
          </a:bodyPr>
          <a:lstStyle/>
          <a:p>
            <a:pPr algn="ctr"/>
            <a:r>
              <a:rPr lang="fr-FR" dirty="0" smtClean="0"/>
              <a:t>Action</a:t>
            </a:r>
            <a:endParaRPr lang="fr-FR" dirty="0"/>
          </a:p>
        </p:txBody>
      </p:sp>
      <p:sp>
        <p:nvSpPr>
          <p:cNvPr id="23" name="ZoneTexte 22"/>
          <p:cNvSpPr txBox="1"/>
          <p:nvPr/>
        </p:nvSpPr>
        <p:spPr>
          <a:xfrm>
            <a:off x="4019617" y="330200"/>
            <a:ext cx="1202972" cy="646331"/>
          </a:xfrm>
          <a:prstGeom prst="rect">
            <a:avLst/>
          </a:prstGeom>
          <a:solidFill>
            <a:srgbClr val="FFFF00">
              <a:alpha val="38000"/>
            </a:srgbClr>
          </a:solidFill>
        </p:spPr>
        <p:txBody>
          <a:bodyPr wrap="square" rtlCol="0">
            <a:spAutoFit/>
          </a:bodyPr>
          <a:lstStyle/>
          <a:p>
            <a:pPr algn="ctr"/>
            <a:r>
              <a:rPr lang="fr-FR" dirty="0" smtClean="0"/>
              <a:t>Prise de conscience</a:t>
            </a:r>
            <a:endParaRPr lang="fr-FR" dirty="0"/>
          </a:p>
        </p:txBody>
      </p:sp>
      <p:sp>
        <p:nvSpPr>
          <p:cNvPr id="24" name="ZoneTexte 23"/>
          <p:cNvSpPr txBox="1"/>
          <p:nvPr/>
        </p:nvSpPr>
        <p:spPr>
          <a:xfrm>
            <a:off x="6505928" y="1739900"/>
            <a:ext cx="1655939" cy="646331"/>
          </a:xfrm>
          <a:prstGeom prst="rect">
            <a:avLst/>
          </a:prstGeom>
          <a:solidFill>
            <a:srgbClr val="FFFF00">
              <a:alpha val="38000"/>
            </a:srgbClr>
          </a:solidFill>
        </p:spPr>
        <p:txBody>
          <a:bodyPr wrap="square" rtlCol="0">
            <a:spAutoFit/>
          </a:bodyPr>
          <a:lstStyle/>
          <a:p>
            <a:pPr algn="ctr"/>
            <a:r>
              <a:rPr lang="fr-FR" dirty="0" smtClean="0"/>
              <a:t>Modification de l’action</a:t>
            </a:r>
            <a:endParaRPr lang="fr-FR" dirty="0"/>
          </a:p>
        </p:txBody>
      </p:sp>
      <p:sp>
        <p:nvSpPr>
          <p:cNvPr id="25" name="ZoneTexte 24"/>
          <p:cNvSpPr txBox="1"/>
          <p:nvPr/>
        </p:nvSpPr>
        <p:spPr>
          <a:xfrm>
            <a:off x="1138910" y="1739900"/>
            <a:ext cx="1807491" cy="646331"/>
          </a:xfrm>
          <a:prstGeom prst="rect">
            <a:avLst/>
          </a:prstGeom>
          <a:solidFill>
            <a:srgbClr val="FFFF00">
              <a:alpha val="38000"/>
            </a:srgbClr>
          </a:solidFill>
        </p:spPr>
        <p:txBody>
          <a:bodyPr wrap="square" rtlCol="0">
            <a:spAutoFit/>
          </a:bodyPr>
          <a:lstStyle/>
          <a:p>
            <a:pPr algn="ctr"/>
            <a:r>
              <a:rPr lang="fr-FR" dirty="0" smtClean="0"/>
              <a:t>Compréhension de l’action</a:t>
            </a:r>
            <a:endParaRPr lang="fr-FR" dirty="0"/>
          </a:p>
        </p:txBody>
      </p:sp>
      <p:sp>
        <p:nvSpPr>
          <p:cNvPr id="26" name="ZoneTexte 25"/>
          <p:cNvSpPr txBox="1"/>
          <p:nvPr/>
        </p:nvSpPr>
        <p:spPr>
          <a:xfrm>
            <a:off x="5691737" y="4572150"/>
            <a:ext cx="1248089" cy="369332"/>
          </a:xfrm>
          <a:prstGeom prst="rect">
            <a:avLst/>
          </a:prstGeom>
          <a:solidFill>
            <a:srgbClr val="FFFF00">
              <a:alpha val="38000"/>
            </a:srgbClr>
          </a:solidFill>
        </p:spPr>
        <p:txBody>
          <a:bodyPr wrap="square" rtlCol="0">
            <a:spAutoFit/>
          </a:bodyPr>
          <a:lstStyle/>
          <a:p>
            <a:pPr algn="ctr"/>
            <a:r>
              <a:rPr lang="fr-FR" dirty="0" smtClean="0"/>
              <a:t>Théorie</a:t>
            </a:r>
            <a:endParaRPr lang="fr-FR" dirty="0"/>
          </a:p>
        </p:txBody>
      </p:sp>
      <p:sp>
        <p:nvSpPr>
          <p:cNvPr id="27" name="ZoneTexte 26"/>
          <p:cNvSpPr txBox="1"/>
          <p:nvPr/>
        </p:nvSpPr>
        <p:spPr>
          <a:xfrm>
            <a:off x="3788340" y="4648914"/>
            <a:ext cx="1780183" cy="307777"/>
          </a:xfrm>
          <a:prstGeom prst="rect">
            <a:avLst/>
          </a:prstGeom>
          <a:solidFill>
            <a:srgbClr val="008000">
              <a:alpha val="38000"/>
            </a:srgbClr>
          </a:solidFill>
        </p:spPr>
        <p:txBody>
          <a:bodyPr wrap="square" rtlCol="0">
            <a:spAutoFit/>
          </a:bodyPr>
          <a:lstStyle/>
          <a:p>
            <a:pPr algn="ctr"/>
            <a:r>
              <a:rPr lang="fr-FR" sz="1400" dirty="0" smtClean="0"/>
              <a:t>Déni ou équilibre</a:t>
            </a:r>
            <a:endParaRPr lang="fr-FR" sz="1400" dirty="0"/>
          </a:p>
        </p:txBody>
      </p:sp>
      <p:sp>
        <p:nvSpPr>
          <p:cNvPr id="28" name="ZoneTexte 27"/>
          <p:cNvSpPr txBox="1"/>
          <p:nvPr/>
        </p:nvSpPr>
        <p:spPr>
          <a:xfrm>
            <a:off x="1574800" y="4228782"/>
            <a:ext cx="1466784" cy="307777"/>
          </a:xfrm>
          <a:prstGeom prst="rect">
            <a:avLst/>
          </a:prstGeom>
          <a:solidFill>
            <a:srgbClr val="008000">
              <a:alpha val="38000"/>
            </a:srgbClr>
          </a:solidFill>
        </p:spPr>
        <p:txBody>
          <a:bodyPr wrap="square" rtlCol="0">
            <a:spAutoFit/>
          </a:bodyPr>
          <a:lstStyle/>
          <a:p>
            <a:pPr algn="ctr"/>
            <a:r>
              <a:rPr lang="fr-FR" sz="1400" dirty="0" smtClean="0"/>
              <a:t>Reflet</a:t>
            </a:r>
            <a:endParaRPr lang="fr-FR" sz="1400" dirty="0"/>
          </a:p>
        </p:txBody>
      </p:sp>
      <p:sp>
        <p:nvSpPr>
          <p:cNvPr id="29" name="ZoneTexte 28"/>
          <p:cNvSpPr txBox="1"/>
          <p:nvPr/>
        </p:nvSpPr>
        <p:spPr>
          <a:xfrm>
            <a:off x="1060516" y="1432123"/>
            <a:ext cx="1466784" cy="307777"/>
          </a:xfrm>
          <a:prstGeom prst="rect">
            <a:avLst/>
          </a:prstGeom>
          <a:solidFill>
            <a:srgbClr val="008000">
              <a:alpha val="38000"/>
            </a:srgbClr>
          </a:solidFill>
        </p:spPr>
        <p:txBody>
          <a:bodyPr wrap="square" rtlCol="0">
            <a:spAutoFit/>
          </a:bodyPr>
          <a:lstStyle/>
          <a:p>
            <a:pPr algn="ctr"/>
            <a:r>
              <a:rPr lang="fr-FR" sz="1400" dirty="0" smtClean="0"/>
              <a:t>Interprétation</a:t>
            </a:r>
            <a:endParaRPr lang="fr-FR" sz="1400" dirty="0"/>
          </a:p>
        </p:txBody>
      </p:sp>
      <p:sp>
        <p:nvSpPr>
          <p:cNvPr id="30" name="ZoneTexte 29"/>
          <p:cNvSpPr txBox="1"/>
          <p:nvPr/>
        </p:nvSpPr>
        <p:spPr>
          <a:xfrm>
            <a:off x="3913726" y="22423"/>
            <a:ext cx="1466784" cy="307777"/>
          </a:xfrm>
          <a:prstGeom prst="rect">
            <a:avLst/>
          </a:prstGeom>
          <a:solidFill>
            <a:srgbClr val="008000">
              <a:alpha val="38000"/>
            </a:srgbClr>
          </a:solidFill>
        </p:spPr>
        <p:txBody>
          <a:bodyPr wrap="square" rtlCol="0">
            <a:spAutoFit/>
          </a:bodyPr>
          <a:lstStyle/>
          <a:p>
            <a:pPr algn="ctr"/>
            <a:r>
              <a:rPr lang="fr-FR" sz="1400" dirty="0" smtClean="0"/>
              <a:t>Critique</a:t>
            </a:r>
            <a:endParaRPr lang="fr-FR" sz="1400" dirty="0"/>
          </a:p>
        </p:txBody>
      </p:sp>
      <p:sp>
        <p:nvSpPr>
          <p:cNvPr id="31" name="ZoneTexte 30"/>
          <p:cNvSpPr txBox="1"/>
          <p:nvPr/>
        </p:nvSpPr>
        <p:spPr>
          <a:xfrm>
            <a:off x="6939826" y="1432123"/>
            <a:ext cx="1466784" cy="307777"/>
          </a:xfrm>
          <a:prstGeom prst="rect">
            <a:avLst/>
          </a:prstGeom>
          <a:solidFill>
            <a:srgbClr val="008000">
              <a:alpha val="38000"/>
            </a:srgbClr>
          </a:solidFill>
        </p:spPr>
        <p:txBody>
          <a:bodyPr wrap="square" rtlCol="0">
            <a:spAutoFit/>
          </a:bodyPr>
          <a:lstStyle/>
          <a:p>
            <a:pPr algn="ctr"/>
            <a:r>
              <a:rPr lang="fr-FR" sz="1400" dirty="0" smtClean="0"/>
              <a:t>Régulation</a:t>
            </a:r>
            <a:endParaRPr lang="fr-FR" sz="1400" dirty="0"/>
          </a:p>
        </p:txBody>
      </p:sp>
      <p:sp>
        <p:nvSpPr>
          <p:cNvPr id="32" name="Arc 31"/>
          <p:cNvSpPr/>
          <p:nvPr/>
        </p:nvSpPr>
        <p:spPr>
          <a:xfrm rot="5400000">
            <a:off x="4248922" y="4179383"/>
            <a:ext cx="2918487" cy="1595521"/>
          </a:xfrm>
          <a:prstGeom prst="arc">
            <a:avLst/>
          </a:prstGeom>
          <a:ln>
            <a:headEnd type="stealth"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33" name="ZoneTexte 32"/>
          <p:cNvSpPr txBox="1"/>
          <p:nvPr/>
        </p:nvSpPr>
        <p:spPr>
          <a:xfrm>
            <a:off x="6294548" y="5568174"/>
            <a:ext cx="1466784" cy="738664"/>
          </a:xfrm>
          <a:prstGeom prst="rect">
            <a:avLst/>
          </a:prstGeom>
          <a:solidFill>
            <a:srgbClr val="008000">
              <a:alpha val="38000"/>
            </a:srgbClr>
          </a:solidFill>
        </p:spPr>
        <p:txBody>
          <a:bodyPr wrap="square" rtlCol="0">
            <a:spAutoFit/>
          </a:bodyPr>
          <a:lstStyle/>
          <a:p>
            <a:pPr algn="ctr"/>
            <a:r>
              <a:rPr lang="fr-FR" sz="1400" dirty="0" smtClean="0"/>
              <a:t>Légitimation par l’argumentation ou la preuve</a:t>
            </a:r>
            <a:endParaRPr lang="fr-FR" sz="1400" dirty="0"/>
          </a:p>
        </p:txBody>
      </p:sp>
      <p:sp>
        <p:nvSpPr>
          <p:cNvPr id="34" name="Double flèche horizontale 33"/>
          <p:cNvSpPr/>
          <p:nvPr/>
        </p:nvSpPr>
        <p:spPr>
          <a:xfrm>
            <a:off x="3788340" y="4148950"/>
            <a:ext cx="1780183" cy="481010"/>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SURPRISE</a:t>
            </a:r>
            <a:endParaRPr lang="fr-FR" dirty="0"/>
          </a:p>
        </p:txBody>
      </p:sp>
      <p:sp>
        <p:nvSpPr>
          <p:cNvPr id="35" name="Pentagone 34"/>
          <p:cNvSpPr/>
          <p:nvPr/>
        </p:nvSpPr>
        <p:spPr>
          <a:xfrm>
            <a:off x="3769784" y="1811976"/>
            <a:ext cx="1980579" cy="1705924"/>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6" name="Flèche vers le haut 35"/>
          <p:cNvSpPr/>
          <p:nvPr/>
        </p:nvSpPr>
        <p:spPr>
          <a:xfrm rot="10800000">
            <a:off x="4505406" y="3626952"/>
            <a:ext cx="405000" cy="4941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7" name="Flèche vers le haut 36"/>
          <p:cNvSpPr/>
          <p:nvPr/>
        </p:nvSpPr>
        <p:spPr>
          <a:xfrm rot="19695608">
            <a:off x="3759200" y="1584523"/>
            <a:ext cx="405000" cy="4941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8" name="Flèche vers le haut 37"/>
          <p:cNvSpPr/>
          <p:nvPr/>
        </p:nvSpPr>
        <p:spPr>
          <a:xfrm rot="14709036">
            <a:off x="3366692" y="2916069"/>
            <a:ext cx="405000" cy="4941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9" name="Flèche vers le haut 38"/>
          <p:cNvSpPr/>
          <p:nvPr/>
        </p:nvSpPr>
        <p:spPr>
          <a:xfrm rot="6708471">
            <a:off x="5787425" y="2902126"/>
            <a:ext cx="405000" cy="4941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0" name="Flèche vers le haut 39"/>
          <p:cNvSpPr/>
          <p:nvPr/>
        </p:nvSpPr>
        <p:spPr>
          <a:xfrm rot="2184857">
            <a:off x="5388894" y="1530923"/>
            <a:ext cx="405000" cy="494154"/>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1" name="ZoneTexte 40"/>
          <p:cNvSpPr txBox="1"/>
          <p:nvPr/>
        </p:nvSpPr>
        <p:spPr>
          <a:xfrm>
            <a:off x="4471690" y="1917908"/>
            <a:ext cx="576112" cy="369332"/>
          </a:xfrm>
          <a:prstGeom prst="rect">
            <a:avLst/>
          </a:prstGeom>
          <a:noFill/>
        </p:spPr>
        <p:txBody>
          <a:bodyPr wrap="none" rtlCol="0">
            <a:spAutoFit/>
          </a:bodyPr>
          <a:lstStyle/>
          <a:p>
            <a:r>
              <a:rPr lang="fr-FR" dirty="0" smtClean="0"/>
              <a:t>DAP</a:t>
            </a:r>
            <a:endParaRPr lang="fr-FR" dirty="0"/>
          </a:p>
        </p:txBody>
      </p:sp>
      <p:sp>
        <p:nvSpPr>
          <p:cNvPr id="42" name="ZoneTexte 41"/>
          <p:cNvSpPr txBox="1"/>
          <p:nvPr/>
        </p:nvSpPr>
        <p:spPr>
          <a:xfrm>
            <a:off x="3960878" y="2584248"/>
            <a:ext cx="1660618" cy="646331"/>
          </a:xfrm>
          <a:prstGeom prst="rect">
            <a:avLst/>
          </a:prstGeom>
          <a:noFill/>
        </p:spPr>
        <p:txBody>
          <a:bodyPr wrap="none" rtlCol="0">
            <a:spAutoFit/>
          </a:bodyPr>
          <a:lstStyle/>
          <a:p>
            <a:pPr algn="ctr"/>
            <a:r>
              <a:rPr lang="fr-FR" b="1" dirty="0" smtClean="0">
                <a:solidFill>
                  <a:srgbClr val="FF0000"/>
                </a:solidFill>
              </a:rPr>
              <a:t>Autoévaluation</a:t>
            </a:r>
          </a:p>
          <a:p>
            <a:pPr algn="ctr"/>
            <a:r>
              <a:rPr lang="fr-FR" b="1" dirty="0" smtClean="0">
                <a:solidFill>
                  <a:srgbClr val="FF0000"/>
                </a:solidFill>
              </a:rPr>
              <a:t>socialisée</a:t>
            </a:r>
            <a:endParaRPr lang="fr-FR" b="1" dirty="0">
              <a:solidFill>
                <a:srgbClr val="FF0000"/>
              </a:solidFill>
            </a:endParaRPr>
          </a:p>
        </p:txBody>
      </p:sp>
      <p:sp>
        <p:nvSpPr>
          <p:cNvPr id="43" name="ZoneTexte 42"/>
          <p:cNvSpPr txBox="1"/>
          <p:nvPr/>
        </p:nvSpPr>
        <p:spPr>
          <a:xfrm>
            <a:off x="4316301" y="2229296"/>
            <a:ext cx="893281" cy="369332"/>
          </a:xfrm>
          <a:prstGeom prst="rect">
            <a:avLst/>
          </a:prstGeom>
          <a:noFill/>
        </p:spPr>
        <p:txBody>
          <a:bodyPr wrap="none" rtlCol="0">
            <a:spAutoFit/>
          </a:bodyPr>
          <a:lstStyle/>
          <a:p>
            <a:r>
              <a:rPr lang="fr-FR" dirty="0" smtClean="0"/>
              <a:t>Mentor</a:t>
            </a:r>
            <a:endParaRPr lang="fr-FR" dirty="0"/>
          </a:p>
        </p:txBody>
      </p:sp>
      <p:sp>
        <p:nvSpPr>
          <p:cNvPr id="44" name="ZoneTexte 43"/>
          <p:cNvSpPr txBox="1"/>
          <p:nvPr/>
        </p:nvSpPr>
        <p:spPr>
          <a:xfrm>
            <a:off x="195973" y="172947"/>
            <a:ext cx="4120328" cy="646331"/>
          </a:xfrm>
          <a:prstGeom prst="rect">
            <a:avLst/>
          </a:prstGeom>
          <a:noFill/>
        </p:spPr>
        <p:txBody>
          <a:bodyPr wrap="square" rtlCol="0">
            <a:spAutoFit/>
          </a:bodyPr>
          <a:lstStyle/>
          <a:p>
            <a:r>
              <a:rPr lang="fr-FR" sz="3600" b="1" dirty="0" smtClean="0">
                <a:solidFill>
                  <a:srgbClr val="FF0000"/>
                </a:solidFill>
              </a:rPr>
              <a:t>REFLEXIVITE</a:t>
            </a:r>
            <a:endParaRPr lang="fr-FR" sz="3600" b="1" dirty="0">
              <a:solidFill>
                <a:srgbClr val="FF0000"/>
              </a:solidFill>
            </a:endParaRPr>
          </a:p>
        </p:txBody>
      </p:sp>
    </p:spTree>
    <p:extLst>
      <p:ext uri="{BB962C8B-B14F-4D97-AF65-F5344CB8AC3E}">
        <p14:creationId xmlns:p14="http://schemas.microsoft.com/office/powerpoint/2010/main" val="143371189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5</a:t>
            </a:fld>
            <a:endParaRPr lang="fr-CH"/>
          </a:p>
        </p:txBody>
      </p:sp>
      <p:sp>
        <p:nvSpPr>
          <p:cNvPr id="5" name="Espace réservé du texte 4"/>
          <p:cNvSpPr>
            <a:spLocks noGrp="1"/>
          </p:cNvSpPr>
          <p:nvPr>
            <p:ph type="body" sz="quarter" idx="10"/>
          </p:nvPr>
        </p:nvSpPr>
        <p:spPr/>
        <p:txBody>
          <a:bodyPr/>
          <a:lstStyle/>
          <a:p>
            <a:r>
              <a:rPr lang="fr-CH" b="0" dirty="0">
                <a:solidFill>
                  <a:srgbClr val="3B62AF"/>
                </a:solidFill>
                <a:latin typeface="Arial" charset="0"/>
              </a:rPr>
              <a:t>Le dossier d'apprentissage</a:t>
            </a:r>
          </a:p>
          <a:p>
            <a:endParaRPr lang="fr-CH" dirty="0" smtClean="0">
              <a:solidFill>
                <a:srgbClr val="3B62AF"/>
              </a:solidFill>
              <a:latin typeface="Arial" charset="0"/>
            </a:endParaRPr>
          </a:p>
          <a:p>
            <a:pPr marL="0" indent="0">
              <a:lnSpc>
                <a:spcPct val="95000"/>
              </a:lnSpc>
              <a:spcBef>
                <a:spcPct val="0"/>
              </a:spcBef>
            </a:pPr>
            <a:r>
              <a:rPr lang="fr-CH" sz="2800" b="0" dirty="0" smtClean="0">
                <a:solidFill>
                  <a:srgbClr val="444444"/>
                </a:solidFill>
                <a:latin typeface="Arial" charset="0"/>
              </a:rPr>
              <a:t>A : recueil de traces</a:t>
            </a:r>
            <a:endParaRPr lang="fr-CH" sz="2800" b="0" dirty="0" smtClean="0"/>
          </a:p>
          <a:p>
            <a:pPr marL="0" indent="0">
              <a:lnSpc>
                <a:spcPct val="95000"/>
              </a:lnSpc>
              <a:spcBef>
                <a:spcPct val="0"/>
              </a:spcBef>
            </a:pPr>
            <a:r>
              <a:rPr lang="fr-CH" sz="2800" b="0" dirty="0" smtClean="0">
                <a:solidFill>
                  <a:srgbClr val="444444"/>
                </a:solidFill>
                <a:latin typeface="Arial" charset="0"/>
              </a:rPr>
              <a:t>B : analyses de situations</a:t>
            </a:r>
            <a:endParaRPr lang="fr-CH" sz="2800" b="0" dirty="0" smtClean="0"/>
          </a:p>
          <a:p>
            <a:pPr marL="0" indent="0">
              <a:lnSpc>
                <a:spcPct val="95000"/>
              </a:lnSpc>
              <a:spcBef>
                <a:spcPct val="0"/>
              </a:spcBef>
            </a:pPr>
            <a:r>
              <a:rPr lang="fr-CH" sz="2800" b="0" dirty="0" smtClean="0">
                <a:solidFill>
                  <a:srgbClr val="444444"/>
                </a:solidFill>
                <a:latin typeface="Arial" charset="0"/>
              </a:rPr>
              <a:t>C : bilans annuels de compétences</a:t>
            </a:r>
          </a:p>
          <a:p>
            <a:pPr marL="0" indent="0">
              <a:lnSpc>
                <a:spcPct val="95000"/>
              </a:lnSpc>
              <a:spcBef>
                <a:spcPct val="0"/>
              </a:spcBef>
            </a:pPr>
            <a:endParaRPr lang="fr-CH" sz="2800" b="0" dirty="0" smtClean="0"/>
          </a:p>
          <a:p>
            <a:pPr marL="0" indent="0">
              <a:lnSpc>
                <a:spcPct val="95000"/>
              </a:lnSpc>
              <a:spcBef>
                <a:spcPct val="0"/>
              </a:spcBef>
            </a:pPr>
            <a:r>
              <a:rPr lang="fr-CH" sz="2800" b="0" dirty="0" smtClean="0">
                <a:solidFill>
                  <a:srgbClr val="444444"/>
                </a:solidFill>
                <a:latin typeface="Arial" charset="0"/>
              </a:rPr>
              <a:t>Concrètement, classeur (A + B + C) à déposer pour lecture et commentaires auprès du mentor 2-3 fois par année</a:t>
            </a:r>
          </a:p>
          <a:p>
            <a:endParaRPr lang="fr-CH" dirty="0"/>
          </a:p>
        </p:txBody>
      </p:sp>
      <p:sp>
        <p:nvSpPr>
          <p:cNvPr id="7" name="Espace réservé de la date 6"/>
          <p:cNvSpPr>
            <a:spLocks noGrp="1"/>
          </p:cNvSpPr>
          <p:nvPr>
            <p:ph type="dt" sz="half" idx="2"/>
          </p:nvPr>
        </p:nvSpPr>
        <p:spPr/>
        <p:txBody>
          <a:bodyPr/>
          <a:lstStyle/>
          <a:p>
            <a:pPr>
              <a:defRPr/>
            </a:pPr>
            <a:r>
              <a:rPr lang="fr-CH" smtClean="0"/>
              <a:t>6 février 2012</a:t>
            </a:r>
            <a:endParaRPr lang="fr-CH"/>
          </a:p>
        </p:txBody>
      </p:sp>
      <p:sp>
        <p:nvSpPr>
          <p:cNvPr id="6" name="ZoneTexte 5"/>
          <p:cNvSpPr txBox="1"/>
          <p:nvPr/>
        </p:nvSpPr>
        <p:spPr>
          <a:xfrm>
            <a:off x="0" y="0"/>
            <a:ext cx="2653441" cy="307777"/>
          </a:xfrm>
          <a:prstGeom prst="rect">
            <a:avLst/>
          </a:prstGeom>
          <a:noFill/>
        </p:spPr>
        <p:txBody>
          <a:bodyPr wrap="square" rtlCol="0">
            <a:spAutoFit/>
          </a:bodyPr>
          <a:lstStyle/>
          <a:p>
            <a:r>
              <a:rPr lang="fr-FR" sz="1400" b="1" dirty="0" smtClean="0">
                <a:solidFill>
                  <a:srgbClr val="BFBFBF"/>
                </a:solidFill>
              </a:rPr>
              <a:t>1. Institution </a:t>
            </a:r>
            <a:r>
              <a:rPr lang="fr-FR" sz="1400" b="1" dirty="0">
                <a:solidFill>
                  <a:srgbClr val="BFBFBF"/>
                </a:solidFill>
              </a:rPr>
              <a:t>et </a:t>
            </a:r>
            <a:r>
              <a:rPr lang="fr-FR" sz="1400" b="1" dirty="0" smtClean="0">
                <a:solidFill>
                  <a:srgbClr val="BFBFBF"/>
                </a:solidFill>
              </a:rPr>
              <a:t>cadre</a:t>
            </a:r>
            <a:endParaRPr lang="fr-FR" sz="1400" b="1" dirty="0">
              <a:solidFill>
                <a:srgbClr val="BFBFBF"/>
              </a:solidFill>
            </a:endParaRPr>
          </a:p>
        </p:txBody>
      </p:sp>
    </p:spTree>
    <p:extLst>
      <p:ext uri="{BB962C8B-B14F-4D97-AF65-F5344CB8AC3E}">
        <p14:creationId xmlns:p14="http://schemas.microsoft.com/office/powerpoint/2010/main" val="16173851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6</a:t>
            </a:fld>
            <a:endParaRPr lang="fr-CH"/>
          </a:p>
        </p:txBody>
      </p:sp>
      <p:sp>
        <p:nvSpPr>
          <p:cNvPr id="6" name="Espace réservé du texte 5"/>
          <p:cNvSpPr>
            <a:spLocks noGrp="1"/>
          </p:cNvSpPr>
          <p:nvPr>
            <p:ph type="body" sz="quarter" idx="10"/>
          </p:nvPr>
        </p:nvSpPr>
        <p:spPr/>
        <p:txBody>
          <a:bodyPr/>
          <a:lstStyle/>
          <a:p>
            <a:r>
              <a:rPr lang="fr-CH" b="0" dirty="0">
                <a:solidFill>
                  <a:srgbClr val="3B62AF"/>
                </a:solidFill>
                <a:latin typeface="Arial" charset="0"/>
              </a:rPr>
              <a:t>Attentes institutionnelles et buts du dossier d</a:t>
            </a:r>
            <a:r>
              <a:rPr lang="fr-CH" altLang="ja-JP" b="0" dirty="0">
                <a:solidFill>
                  <a:srgbClr val="3B62AF"/>
                </a:solidFill>
                <a:latin typeface="Arial" charset="0"/>
              </a:rPr>
              <a:t>’</a:t>
            </a:r>
            <a:r>
              <a:rPr lang="fr-CH" b="0" dirty="0">
                <a:solidFill>
                  <a:srgbClr val="3B62AF"/>
                </a:solidFill>
                <a:latin typeface="Arial" charset="0"/>
              </a:rPr>
              <a:t>apprentissage</a:t>
            </a:r>
            <a:r>
              <a:rPr lang="fr-CH" dirty="0" smtClean="0">
                <a:solidFill>
                  <a:srgbClr val="3B62AF"/>
                </a:solidFill>
                <a:latin typeface="Arial" charset="0"/>
              </a:rPr>
              <a:t> </a:t>
            </a:r>
          </a:p>
          <a:p>
            <a:endParaRPr lang="fr-CH" dirty="0" smtClean="0">
              <a:solidFill>
                <a:srgbClr val="3B62AF"/>
              </a:solidFill>
              <a:latin typeface="Arial" charset="0"/>
            </a:endParaRPr>
          </a:p>
          <a:p>
            <a:pPr algn="ctr"/>
            <a:r>
              <a:rPr lang="fr-CH" b="0" dirty="0" smtClean="0">
                <a:solidFill>
                  <a:srgbClr val="444444"/>
                </a:solidFill>
                <a:latin typeface="+mj-lt"/>
              </a:rPr>
              <a:t>apprentissage – réussite </a:t>
            </a:r>
          </a:p>
          <a:p>
            <a:pPr algn="ctr"/>
            <a:r>
              <a:rPr lang="fr-CH" b="0" dirty="0" smtClean="0">
                <a:solidFill>
                  <a:srgbClr val="444444"/>
                </a:solidFill>
                <a:latin typeface="+mj-lt"/>
              </a:rPr>
              <a:t>développement – certification  </a:t>
            </a:r>
          </a:p>
          <a:p>
            <a:pPr algn="ctr"/>
            <a:r>
              <a:rPr lang="fr-CH" b="0" dirty="0" smtClean="0">
                <a:solidFill>
                  <a:srgbClr val="444444"/>
                </a:solidFill>
                <a:latin typeface="+mj-lt"/>
              </a:rPr>
              <a:t>mentor – formateur </a:t>
            </a:r>
            <a:r>
              <a:rPr lang="fr-CH" b="0" dirty="0">
                <a:solidFill>
                  <a:srgbClr val="444444"/>
                </a:solidFill>
                <a:latin typeface="+mj-lt"/>
              </a:rPr>
              <a:t>/</a:t>
            </a:r>
            <a:r>
              <a:rPr lang="fr-CH" b="0" dirty="0" smtClean="0">
                <a:solidFill>
                  <a:srgbClr val="444444"/>
                </a:solidFill>
                <a:latin typeface="+mj-lt"/>
              </a:rPr>
              <a:t> évaluateur</a:t>
            </a:r>
            <a:endParaRPr lang="fr-CH" sz="4800" b="0" dirty="0" smtClean="0">
              <a:solidFill>
                <a:srgbClr val="444444"/>
              </a:solidFill>
              <a:latin typeface="+mj-lt"/>
            </a:endParaRPr>
          </a:p>
          <a:p>
            <a:endParaRPr lang="fr-CH" dirty="0"/>
          </a:p>
        </p:txBody>
      </p:sp>
      <p:sp>
        <p:nvSpPr>
          <p:cNvPr id="7" name="Espace réservé de la date 6"/>
          <p:cNvSpPr>
            <a:spLocks noGrp="1"/>
          </p:cNvSpPr>
          <p:nvPr>
            <p:ph type="dt" sz="half" idx="2"/>
          </p:nvPr>
        </p:nvSpPr>
        <p:spPr/>
        <p:txBody>
          <a:bodyPr/>
          <a:lstStyle/>
          <a:p>
            <a:pPr>
              <a:defRPr/>
            </a:pPr>
            <a:r>
              <a:rPr lang="fr-CH" smtClean="0"/>
              <a:t>6 février 2012</a:t>
            </a:r>
            <a:endParaRPr lang="fr-CH"/>
          </a:p>
        </p:txBody>
      </p:sp>
      <p:sp>
        <p:nvSpPr>
          <p:cNvPr id="8" name="ZoneTexte 7"/>
          <p:cNvSpPr txBox="1"/>
          <p:nvPr/>
        </p:nvSpPr>
        <p:spPr>
          <a:xfrm>
            <a:off x="0" y="0"/>
            <a:ext cx="2653441" cy="307777"/>
          </a:xfrm>
          <a:prstGeom prst="rect">
            <a:avLst/>
          </a:prstGeom>
          <a:noFill/>
        </p:spPr>
        <p:txBody>
          <a:bodyPr wrap="square" rtlCol="0">
            <a:spAutoFit/>
          </a:bodyPr>
          <a:lstStyle/>
          <a:p>
            <a:r>
              <a:rPr lang="fr-FR" sz="1400" b="1" dirty="0" smtClean="0">
                <a:solidFill>
                  <a:srgbClr val="BFBFBF"/>
                </a:solidFill>
              </a:rPr>
              <a:t>1. Institution </a:t>
            </a:r>
            <a:r>
              <a:rPr lang="fr-FR" sz="1400" b="1" dirty="0">
                <a:solidFill>
                  <a:srgbClr val="BFBFBF"/>
                </a:solidFill>
              </a:rPr>
              <a:t>et </a:t>
            </a:r>
            <a:r>
              <a:rPr lang="fr-FR" sz="1400" b="1" dirty="0" smtClean="0">
                <a:solidFill>
                  <a:srgbClr val="BFBFBF"/>
                </a:solidFill>
              </a:rPr>
              <a:t>cadre</a:t>
            </a:r>
            <a:endParaRPr lang="fr-FR" sz="1400" b="1" dirty="0">
              <a:solidFill>
                <a:srgbClr val="BFBFBF"/>
              </a:solidFil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7</a:t>
            </a:fld>
            <a:endParaRPr lang="fr-CH"/>
          </a:p>
        </p:txBody>
      </p:sp>
      <p:sp>
        <p:nvSpPr>
          <p:cNvPr id="5" name="Espace réservé du texte 4"/>
          <p:cNvSpPr>
            <a:spLocks noGrp="1"/>
          </p:cNvSpPr>
          <p:nvPr>
            <p:ph type="body" sz="quarter" idx="10"/>
          </p:nvPr>
        </p:nvSpPr>
        <p:spPr/>
        <p:txBody>
          <a:bodyPr/>
          <a:lstStyle/>
          <a:p>
            <a:r>
              <a:rPr lang="fr-CH" b="0" dirty="0">
                <a:solidFill>
                  <a:srgbClr val="3B62AF"/>
                </a:solidFill>
                <a:latin typeface="Arial" charset="0"/>
              </a:rPr>
              <a:t>Constats</a:t>
            </a:r>
          </a:p>
          <a:p>
            <a:endParaRPr lang="fr-CH" dirty="0" smtClean="0">
              <a:solidFill>
                <a:srgbClr val="000000"/>
              </a:solidFill>
              <a:latin typeface="Arial" charset="0"/>
            </a:endParaRPr>
          </a:p>
          <a:p>
            <a:pPr marL="0" indent="0">
              <a:lnSpc>
                <a:spcPct val="95000"/>
              </a:lnSpc>
              <a:spcBef>
                <a:spcPct val="0"/>
              </a:spcBef>
            </a:pPr>
            <a:r>
              <a:rPr lang="fr-CH" sz="2000" dirty="0" smtClean="0">
                <a:solidFill>
                  <a:srgbClr val="000000"/>
                </a:solidFill>
                <a:latin typeface="Arial" charset="0"/>
              </a:rPr>
              <a:t>Constat 1 : </a:t>
            </a:r>
            <a:r>
              <a:rPr lang="fr-CH" sz="2000" b="0" dirty="0" smtClean="0">
                <a:solidFill>
                  <a:srgbClr val="000000"/>
                </a:solidFill>
                <a:latin typeface="Arial" charset="0"/>
              </a:rPr>
              <a:t>Les traces recueillies ne comportent que peu de description de la pratique des étudiants. Elles contiennent plus de réthorique abstraite et de traces de la vie de classe que de témoignages de l</a:t>
            </a:r>
            <a:r>
              <a:rPr lang="fr-CH" altLang="ja-JP" sz="2000" b="0" dirty="0" smtClean="0">
                <a:solidFill>
                  <a:srgbClr val="000000"/>
                </a:solidFill>
                <a:latin typeface="Arial" charset="0"/>
              </a:rPr>
              <a:t>’</a:t>
            </a:r>
            <a:r>
              <a:rPr lang="fr-CH" sz="2000" b="0" dirty="0" smtClean="0">
                <a:solidFill>
                  <a:srgbClr val="000000"/>
                </a:solidFill>
                <a:latin typeface="Arial" charset="0"/>
              </a:rPr>
              <a:t>acte d</a:t>
            </a:r>
            <a:r>
              <a:rPr lang="fr-CH" altLang="ja-JP" sz="2000" b="0" dirty="0" smtClean="0">
                <a:solidFill>
                  <a:srgbClr val="000000"/>
                </a:solidFill>
                <a:latin typeface="Arial" charset="0"/>
              </a:rPr>
              <a:t>’</a:t>
            </a:r>
            <a:r>
              <a:rPr lang="fr-CH" sz="2000" b="0" dirty="0" smtClean="0">
                <a:solidFill>
                  <a:srgbClr val="000000"/>
                </a:solidFill>
                <a:latin typeface="Arial" charset="0"/>
              </a:rPr>
              <a:t>enseigner ou d’incidents critiques survenus lors de celui-ci.</a:t>
            </a:r>
          </a:p>
          <a:p>
            <a:pPr marL="0" indent="0">
              <a:lnSpc>
                <a:spcPct val="95000"/>
              </a:lnSpc>
              <a:spcBef>
                <a:spcPct val="0"/>
              </a:spcBef>
            </a:pPr>
            <a:endParaRPr lang="fr-CH" sz="2000" b="0" dirty="0" smtClean="0">
              <a:solidFill>
                <a:srgbClr val="000000"/>
              </a:solidFill>
            </a:endParaRPr>
          </a:p>
          <a:p>
            <a:pPr marL="0" indent="0">
              <a:lnSpc>
                <a:spcPct val="95000"/>
              </a:lnSpc>
              <a:spcBef>
                <a:spcPct val="0"/>
              </a:spcBef>
            </a:pPr>
            <a:r>
              <a:rPr lang="fr-CH" sz="2000" dirty="0" smtClean="0">
                <a:solidFill>
                  <a:srgbClr val="000000"/>
                </a:solidFill>
                <a:latin typeface="Arial" charset="0"/>
              </a:rPr>
              <a:t>Constat 2 : </a:t>
            </a:r>
            <a:r>
              <a:rPr lang="fr-CH" sz="2000" b="0" dirty="0">
                <a:solidFill>
                  <a:srgbClr val="000000"/>
                </a:solidFill>
                <a:latin typeface="Arial" charset="0"/>
              </a:rPr>
              <a:t>L</a:t>
            </a:r>
            <a:r>
              <a:rPr lang="fr-CH" sz="2000" b="0" dirty="0" smtClean="0">
                <a:solidFill>
                  <a:srgbClr val="000000"/>
                </a:solidFill>
                <a:latin typeface="Arial" charset="0"/>
              </a:rPr>
              <a:t>es traces recueillies sont souvent celles déjà observées lors de la visite du mentor.</a:t>
            </a:r>
          </a:p>
          <a:p>
            <a:pPr marL="0" indent="0">
              <a:lnSpc>
                <a:spcPct val="95000"/>
              </a:lnSpc>
              <a:spcBef>
                <a:spcPct val="0"/>
              </a:spcBef>
            </a:pPr>
            <a:endParaRPr lang="fr-CH" sz="2000" b="0" dirty="0" smtClean="0">
              <a:solidFill>
                <a:srgbClr val="000000"/>
              </a:solidFill>
            </a:endParaRPr>
          </a:p>
          <a:p>
            <a:pPr marL="0" indent="0">
              <a:lnSpc>
                <a:spcPct val="95000"/>
              </a:lnSpc>
              <a:spcBef>
                <a:spcPct val="0"/>
              </a:spcBef>
            </a:pPr>
            <a:r>
              <a:rPr lang="fr-CH" sz="2000" dirty="0" smtClean="0">
                <a:solidFill>
                  <a:srgbClr val="000000"/>
                </a:solidFill>
                <a:latin typeface="Arial" charset="0"/>
              </a:rPr>
              <a:t>Constat 3 : </a:t>
            </a:r>
            <a:r>
              <a:rPr lang="fr-CH" sz="2000" b="0" dirty="0">
                <a:solidFill>
                  <a:srgbClr val="000000"/>
                </a:solidFill>
                <a:latin typeface="Arial" charset="0"/>
              </a:rPr>
              <a:t>I</a:t>
            </a:r>
            <a:r>
              <a:rPr lang="fr-CH" sz="2000" b="0" dirty="0" smtClean="0">
                <a:solidFill>
                  <a:srgbClr val="000000"/>
                </a:solidFill>
                <a:latin typeface="Arial" charset="0"/>
              </a:rPr>
              <a:t>l y a plus de traces </a:t>
            </a:r>
            <a:r>
              <a:rPr lang="fr-CH" sz="2000" b="0" dirty="0">
                <a:solidFill>
                  <a:srgbClr val="000000"/>
                </a:solidFill>
                <a:latin typeface="Arial" charset="0"/>
              </a:rPr>
              <a:t>miroir (</a:t>
            </a:r>
            <a:r>
              <a:rPr lang="fr-CH" sz="2000" dirty="0">
                <a:solidFill>
                  <a:srgbClr val="000000"/>
                </a:solidFill>
                <a:latin typeface="Arial" charset="0"/>
              </a:rPr>
              <a:t>miroir</a:t>
            </a:r>
            <a:r>
              <a:rPr lang="fr-CH" sz="2000" b="0" dirty="0">
                <a:solidFill>
                  <a:srgbClr val="000000"/>
                </a:solidFill>
                <a:latin typeface="Arial" charset="0"/>
              </a:rPr>
              <a:t>, dis-moi que je suis la plus </a:t>
            </a:r>
            <a:r>
              <a:rPr lang="fr-CH" sz="2000" b="0" dirty="0" smtClean="0">
                <a:solidFill>
                  <a:srgbClr val="000000"/>
                </a:solidFill>
                <a:latin typeface="Arial" charset="0"/>
              </a:rPr>
              <a:t>belle) que de traces reflet (renvoie-moi mon </a:t>
            </a:r>
            <a:r>
              <a:rPr lang="fr-CH" sz="2000" dirty="0" smtClean="0">
                <a:solidFill>
                  <a:srgbClr val="000000"/>
                </a:solidFill>
                <a:latin typeface="Arial" charset="0"/>
              </a:rPr>
              <a:t>reflet</a:t>
            </a:r>
            <a:r>
              <a:rPr lang="fr-CH" sz="2000" b="0" dirty="0" smtClean="0">
                <a:solidFill>
                  <a:srgbClr val="000000"/>
                </a:solidFill>
                <a:latin typeface="Arial" charset="0"/>
              </a:rPr>
              <a:t>, même s’il est peu flatteur).</a:t>
            </a:r>
          </a:p>
          <a:p>
            <a:endParaRPr lang="fr-CH" dirty="0"/>
          </a:p>
        </p:txBody>
      </p:sp>
      <p:sp>
        <p:nvSpPr>
          <p:cNvPr id="6" name="Espace réservé de la date 5"/>
          <p:cNvSpPr>
            <a:spLocks noGrp="1"/>
          </p:cNvSpPr>
          <p:nvPr>
            <p:ph type="dt" sz="half" idx="2"/>
          </p:nvPr>
        </p:nvSpPr>
        <p:spPr/>
        <p:txBody>
          <a:bodyPr/>
          <a:lstStyle/>
          <a:p>
            <a:pPr>
              <a:defRPr/>
            </a:pPr>
            <a:r>
              <a:rPr lang="fr-CH" smtClean="0"/>
              <a:t>6 février 2012</a:t>
            </a:r>
            <a:endParaRPr lang="fr-CH"/>
          </a:p>
        </p:txBody>
      </p:sp>
      <p:sp>
        <p:nvSpPr>
          <p:cNvPr id="7" name="ZoneTexte 6"/>
          <p:cNvSpPr txBox="1"/>
          <p:nvPr/>
        </p:nvSpPr>
        <p:spPr>
          <a:xfrm>
            <a:off x="0" y="0"/>
            <a:ext cx="2653441" cy="307777"/>
          </a:xfrm>
          <a:prstGeom prst="rect">
            <a:avLst/>
          </a:prstGeom>
          <a:noFill/>
        </p:spPr>
        <p:txBody>
          <a:bodyPr wrap="square" rtlCol="0">
            <a:spAutoFit/>
          </a:bodyPr>
          <a:lstStyle/>
          <a:p>
            <a:r>
              <a:rPr lang="fr-FR" sz="1400" b="1" dirty="0">
                <a:solidFill>
                  <a:srgbClr val="BFBFBF"/>
                </a:solidFill>
              </a:rPr>
              <a:t>2</a:t>
            </a:r>
            <a:r>
              <a:rPr lang="fr-FR" sz="1400" b="1" dirty="0" smtClean="0">
                <a:solidFill>
                  <a:srgbClr val="BFBFBF"/>
                </a:solidFill>
              </a:rPr>
              <a:t>. Constats</a:t>
            </a:r>
            <a:endParaRPr lang="fr-FR" sz="1400" b="1" dirty="0">
              <a:solidFill>
                <a:srgbClr val="BFBFBF"/>
              </a:solidFill>
            </a:endParaRPr>
          </a:p>
        </p:txBody>
      </p:sp>
    </p:spTree>
    <p:extLst>
      <p:ext uri="{BB962C8B-B14F-4D97-AF65-F5344CB8AC3E}">
        <p14:creationId xmlns:p14="http://schemas.microsoft.com/office/powerpoint/2010/main" val="8253479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linds(horizontal)">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8</a:t>
            </a:fld>
            <a:endParaRPr lang="fr-CH"/>
          </a:p>
        </p:txBody>
      </p:sp>
      <p:sp>
        <p:nvSpPr>
          <p:cNvPr id="5" name="Espace réservé du texte 4"/>
          <p:cNvSpPr>
            <a:spLocks noGrp="1"/>
          </p:cNvSpPr>
          <p:nvPr>
            <p:ph type="body" sz="quarter" idx="10"/>
          </p:nvPr>
        </p:nvSpPr>
        <p:spPr>
          <a:xfrm>
            <a:off x="107504" y="466253"/>
            <a:ext cx="7310252" cy="4906963"/>
          </a:xfrm>
        </p:spPr>
        <p:txBody>
          <a:bodyPr/>
          <a:lstStyle/>
          <a:p>
            <a:r>
              <a:rPr lang="fr-CH" b="0" dirty="0">
                <a:solidFill>
                  <a:srgbClr val="3B62AF"/>
                </a:solidFill>
                <a:latin typeface="Arial" charset="0"/>
              </a:rPr>
              <a:t>Piste 1 : carré dialectique de Kaufmann</a:t>
            </a:r>
          </a:p>
          <a:p>
            <a:endParaRPr lang="fr-CH" sz="2800" dirty="0" smtClean="0">
              <a:solidFill>
                <a:srgbClr val="3B62AF"/>
              </a:solidFill>
              <a:latin typeface="Arial" charset="0"/>
            </a:endParaRPr>
          </a:p>
          <a:p>
            <a:endParaRPr lang="fr-CH" sz="2800" dirty="0"/>
          </a:p>
        </p:txBody>
      </p:sp>
      <p:sp>
        <p:nvSpPr>
          <p:cNvPr id="6" name="ZoneTexte 5"/>
          <p:cNvSpPr txBox="1"/>
          <p:nvPr/>
        </p:nvSpPr>
        <p:spPr>
          <a:xfrm>
            <a:off x="7380312" y="1219201"/>
            <a:ext cx="1306488" cy="4842866"/>
          </a:xfrm>
          <a:prstGeom prst="rect">
            <a:avLst/>
          </a:prstGeom>
          <a:noFill/>
        </p:spPr>
        <p:txBody>
          <a:bodyPr wrap="square" rtlCol="0">
            <a:spAutoFit/>
          </a:bodyPr>
          <a:lstStyle/>
          <a:p>
            <a:pPr>
              <a:lnSpc>
                <a:spcPct val="95000"/>
              </a:lnSpc>
              <a:spcBef>
                <a:spcPct val="0"/>
              </a:spcBef>
            </a:pPr>
            <a:endParaRPr lang="fr-CH" dirty="0" smtClean="0">
              <a:solidFill>
                <a:srgbClr val="444444"/>
              </a:solidFill>
              <a:latin typeface="Arial" charset="0"/>
            </a:endParaRPr>
          </a:p>
          <a:p>
            <a:pPr>
              <a:lnSpc>
                <a:spcPct val="95000"/>
              </a:lnSpc>
              <a:spcBef>
                <a:spcPct val="0"/>
              </a:spcBef>
            </a:pPr>
            <a:r>
              <a:rPr lang="fr-CH" dirty="0" smtClean="0">
                <a:solidFill>
                  <a:srgbClr val="444444"/>
                </a:solidFill>
                <a:latin typeface="Arial" charset="0"/>
              </a:rPr>
              <a:t>Constat 1 : peu de traces</a:t>
            </a:r>
            <a:endParaRPr lang="fr-CH" dirty="0" smtClean="0"/>
          </a:p>
          <a:p>
            <a:pPr>
              <a:lnSpc>
                <a:spcPct val="95000"/>
              </a:lnSpc>
              <a:spcBef>
                <a:spcPct val="0"/>
              </a:spcBef>
            </a:pPr>
            <a:r>
              <a:rPr lang="fr-CH" dirty="0" smtClean="0">
                <a:solidFill>
                  <a:srgbClr val="444444"/>
                </a:solidFill>
                <a:latin typeface="Arial" charset="0"/>
              </a:rPr>
              <a:t> </a:t>
            </a:r>
          </a:p>
          <a:p>
            <a:pPr>
              <a:lnSpc>
                <a:spcPct val="95000"/>
              </a:lnSpc>
              <a:spcBef>
                <a:spcPct val="0"/>
              </a:spcBef>
            </a:pPr>
            <a:endParaRPr lang="fr-CH" dirty="0" smtClean="0"/>
          </a:p>
          <a:p>
            <a:pPr>
              <a:lnSpc>
                <a:spcPct val="95000"/>
              </a:lnSpc>
              <a:spcBef>
                <a:spcPct val="0"/>
              </a:spcBef>
            </a:pPr>
            <a:endParaRPr lang="fr-CH" dirty="0" smtClean="0"/>
          </a:p>
          <a:p>
            <a:pPr>
              <a:lnSpc>
                <a:spcPct val="95000"/>
              </a:lnSpc>
              <a:spcBef>
                <a:spcPct val="0"/>
              </a:spcBef>
            </a:pPr>
            <a:r>
              <a:rPr lang="fr-CH" dirty="0" smtClean="0">
                <a:solidFill>
                  <a:srgbClr val="444444"/>
                </a:solidFill>
                <a:latin typeface="Arial" charset="0"/>
              </a:rPr>
              <a:t>Constat 2 : traces déjà connues</a:t>
            </a:r>
            <a:endParaRPr lang="fr-CH" dirty="0" smtClean="0"/>
          </a:p>
          <a:p>
            <a:pPr>
              <a:lnSpc>
                <a:spcPct val="95000"/>
              </a:lnSpc>
              <a:spcBef>
                <a:spcPct val="0"/>
              </a:spcBef>
            </a:pPr>
            <a:r>
              <a:rPr lang="fr-CH" dirty="0" smtClean="0">
                <a:solidFill>
                  <a:srgbClr val="444444"/>
                </a:solidFill>
                <a:latin typeface="Arial" charset="0"/>
              </a:rPr>
              <a:t> </a:t>
            </a:r>
          </a:p>
          <a:p>
            <a:pPr>
              <a:lnSpc>
                <a:spcPct val="95000"/>
              </a:lnSpc>
              <a:spcBef>
                <a:spcPct val="0"/>
              </a:spcBef>
            </a:pPr>
            <a:endParaRPr lang="fr-CH" dirty="0" smtClean="0">
              <a:solidFill>
                <a:srgbClr val="444444"/>
              </a:solidFill>
              <a:latin typeface="Arial" charset="0"/>
            </a:endParaRPr>
          </a:p>
          <a:p>
            <a:pPr>
              <a:lnSpc>
                <a:spcPct val="95000"/>
              </a:lnSpc>
              <a:spcBef>
                <a:spcPct val="0"/>
              </a:spcBef>
            </a:pPr>
            <a:endParaRPr lang="fr-CH" dirty="0" smtClean="0"/>
          </a:p>
          <a:p>
            <a:pPr>
              <a:lnSpc>
                <a:spcPct val="95000"/>
              </a:lnSpc>
              <a:spcBef>
                <a:spcPct val="0"/>
              </a:spcBef>
            </a:pPr>
            <a:r>
              <a:rPr lang="fr-CH" dirty="0" smtClean="0">
                <a:solidFill>
                  <a:srgbClr val="444444"/>
                </a:solidFill>
                <a:latin typeface="Arial" charset="0"/>
              </a:rPr>
              <a:t>Constat 3 : traces plus miroir que reflet</a:t>
            </a:r>
          </a:p>
          <a:p>
            <a:endParaRPr lang="fr-CH" dirty="0"/>
          </a:p>
        </p:txBody>
      </p:sp>
      <p:sp>
        <p:nvSpPr>
          <p:cNvPr id="7" name="Espace réservé de la date 6"/>
          <p:cNvSpPr>
            <a:spLocks noGrp="1"/>
          </p:cNvSpPr>
          <p:nvPr>
            <p:ph type="dt" sz="half" idx="2"/>
          </p:nvPr>
        </p:nvSpPr>
        <p:spPr/>
        <p:txBody>
          <a:bodyPr/>
          <a:lstStyle/>
          <a:p>
            <a:pPr>
              <a:defRPr/>
            </a:pPr>
            <a:r>
              <a:rPr lang="fr-CH" smtClean="0"/>
              <a:t>6 février 2012</a:t>
            </a:r>
            <a:endParaRPr lang="fr-CH"/>
          </a:p>
        </p:txBody>
      </p:sp>
      <p:grpSp>
        <p:nvGrpSpPr>
          <p:cNvPr id="9" name="Grouper 4"/>
          <p:cNvGrpSpPr>
            <a:grpSpLocks/>
          </p:cNvGrpSpPr>
          <p:nvPr/>
        </p:nvGrpSpPr>
        <p:grpSpPr bwMode="auto">
          <a:xfrm>
            <a:off x="1676400" y="1482474"/>
            <a:ext cx="5322888" cy="4465638"/>
            <a:chOff x="2017712" y="1481138"/>
            <a:chExt cx="5322888" cy="4466630"/>
          </a:xfrm>
        </p:grpSpPr>
        <p:cxnSp>
          <p:nvCxnSpPr>
            <p:cNvPr id="10" name="Connecteur droit avec flèche 9"/>
            <p:cNvCxnSpPr/>
            <p:nvPr/>
          </p:nvCxnSpPr>
          <p:spPr>
            <a:xfrm rot="5400000" flipH="1" flipV="1">
              <a:off x="2766657" y="2126162"/>
              <a:ext cx="3201111" cy="320040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1" name="Connecteur droit avec flèche 10"/>
            <p:cNvCxnSpPr/>
            <p:nvPr/>
          </p:nvCxnSpPr>
          <p:spPr>
            <a:xfrm>
              <a:off x="2741612" y="5426952"/>
              <a:ext cx="3200400"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2" name="Connecteur droit avec flèche 11"/>
            <p:cNvCxnSpPr/>
            <p:nvPr/>
          </p:nvCxnSpPr>
          <p:spPr>
            <a:xfrm rot="16200000">
              <a:off x="1065651" y="3750973"/>
              <a:ext cx="3201111"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Connecteur droit avec flèche 12"/>
            <p:cNvCxnSpPr/>
            <p:nvPr/>
          </p:nvCxnSpPr>
          <p:spPr>
            <a:xfrm rot="16200000">
              <a:off x="4416864" y="3750973"/>
              <a:ext cx="3201111" cy="1587"/>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flipH="1" flipV="1">
              <a:off x="2741612" y="2151212"/>
              <a:ext cx="3200400" cy="320111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5" name="ZoneTexte 15"/>
            <p:cNvSpPr txBox="1">
              <a:spLocks noChangeArrowheads="1"/>
            </p:cNvSpPr>
            <p:nvPr/>
          </p:nvSpPr>
          <p:spPr bwMode="auto">
            <a:xfrm>
              <a:off x="5992812" y="1491437"/>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3600" b="1" dirty="0">
                  <a:latin typeface="Calibri" charset="0"/>
                  <a:cs typeface="Arial" charset="0"/>
                </a:rPr>
                <a:t>H</a:t>
              </a:r>
            </a:p>
          </p:txBody>
        </p:sp>
        <p:sp>
          <p:nvSpPr>
            <p:cNvPr id="16" name="ZoneTexte 16"/>
            <p:cNvSpPr txBox="1">
              <a:spLocks noChangeArrowheads="1"/>
            </p:cNvSpPr>
            <p:nvPr/>
          </p:nvSpPr>
          <p:spPr bwMode="auto">
            <a:xfrm>
              <a:off x="2017712" y="5301437"/>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3600" b="1">
                  <a:latin typeface="Calibri" charset="0"/>
                  <a:cs typeface="Arial" charset="0"/>
                </a:rPr>
                <a:t>RS</a:t>
              </a:r>
            </a:p>
          </p:txBody>
        </p:sp>
        <p:sp>
          <p:nvSpPr>
            <p:cNvPr id="17" name="ZoneTexte 17"/>
            <p:cNvSpPr txBox="1">
              <a:spLocks noChangeArrowheads="1"/>
            </p:cNvSpPr>
            <p:nvPr/>
          </p:nvSpPr>
          <p:spPr bwMode="auto">
            <a:xfrm>
              <a:off x="2043112" y="1481138"/>
              <a:ext cx="129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3600" b="1">
                  <a:latin typeface="Calibri" charset="0"/>
                  <a:cs typeface="Arial" charset="0"/>
                </a:rPr>
                <a:t>RI</a:t>
              </a:r>
            </a:p>
          </p:txBody>
        </p:sp>
        <p:sp>
          <p:nvSpPr>
            <p:cNvPr id="18" name="ZoneTexte 18"/>
            <p:cNvSpPr txBox="1">
              <a:spLocks noChangeArrowheads="1"/>
            </p:cNvSpPr>
            <p:nvPr/>
          </p:nvSpPr>
          <p:spPr bwMode="auto">
            <a:xfrm>
              <a:off x="5967412" y="5287149"/>
              <a:ext cx="1373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3600" b="1" dirty="0">
                  <a:latin typeface="Calibri" charset="0"/>
                  <a:cs typeface="Arial" charset="0"/>
                </a:rPr>
                <a:t>S</a:t>
              </a:r>
            </a:p>
          </p:txBody>
        </p:sp>
        <p:cxnSp>
          <p:nvCxnSpPr>
            <p:cNvPr id="19" name="Connecteur droit avec flèche 18"/>
            <p:cNvCxnSpPr/>
            <p:nvPr/>
          </p:nvCxnSpPr>
          <p:spPr>
            <a:xfrm>
              <a:off x="2698750" y="2057529"/>
              <a:ext cx="3200400" cy="1587"/>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grpSp>
      <p:grpSp>
        <p:nvGrpSpPr>
          <p:cNvPr id="20" name="Grouper 29"/>
          <p:cNvGrpSpPr>
            <a:grpSpLocks/>
          </p:cNvGrpSpPr>
          <p:nvPr/>
        </p:nvGrpSpPr>
        <p:grpSpPr bwMode="auto">
          <a:xfrm>
            <a:off x="114300" y="2092074"/>
            <a:ext cx="5562600" cy="3235325"/>
            <a:chOff x="1143000" y="2133600"/>
            <a:chExt cx="5562600" cy="3235247"/>
          </a:xfrm>
        </p:grpSpPr>
        <p:grpSp>
          <p:nvGrpSpPr>
            <p:cNvPr id="21" name="Grouper 5"/>
            <p:cNvGrpSpPr>
              <a:grpSpLocks/>
            </p:cNvGrpSpPr>
            <p:nvPr/>
          </p:nvGrpSpPr>
          <p:grpSpPr bwMode="auto">
            <a:xfrm>
              <a:off x="1143000" y="2193926"/>
              <a:ext cx="5562600" cy="3174921"/>
              <a:chOff x="13512994" y="15544333"/>
              <a:chExt cx="5562601" cy="3175626"/>
            </a:xfrm>
          </p:grpSpPr>
          <p:cxnSp>
            <p:nvCxnSpPr>
              <p:cNvPr id="25" name="Connecteur droit avec flèche 24"/>
              <p:cNvCxnSpPr/>
              <p:nvPr/>
            </p:nvCxnSpPr>
            <p:spPr>
              <a:xfrm rot="5400000">
                <a:off x="13588938" y="16001787"/>
                <a:ext cx="2591312" cy="167640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6" name="Connecteur droit avec flèche 25"/>
              <p:cNvCxnSpPr/>
              <p:nvPr/>
            </p:nvCxnSpPr>
            <p:spPr>
              <a:xfrm rot="5400000">
                <a:off x="16941739" y="16009727"/>
                <a:ext cx="2591312" cy="167640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sp>
            <p:nvSpPr>
              <p:cNvPr id="27" name="ZoneTexte 8"/>
              <p:cNvSpPr txBox="1">
                <a:spLocks noChangeArrowheads="1"/>
              </p:cNvSpPr>
              <p:nvPr/>
            </p:nvSpPr>
            <p:spPr bwMode="auto">
              <a:xfrm>
                <a:off x="13512994" y="18073628"/>
                <a:ext cx="1143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3600" b="1" dirty="0">
                    <a:latin typeface="Calibri" charset="0"/>
                    <a:cs typeface="Arial" charset="0"/>
                  </a:rPr>
                  <a:t>RS</a:t>
                </a:r>
                <a:r>
                  <a:rPr lang="fr-FR" sz="3600" b="1" baseline="30000" dirty="0">
                    <a:latin typeface="Calibri" charset="0"/>
                    <a:cs typeface="Arial" charset="0"/>
                  </a:rPr>
                  <a:t>1</a:t>
                </a:r>
              </a:p>
            </p:txBody>
          </p:sp>
          <p:sp>
            <p:nvSpPr>
              <p:cNvPr id="28" name="ZoneTexte 9"/>
              <p:cNvSpPr txBox="1">
                <a:spLocks noChangeArrowheads="1"/>
              </p:cNvSpPr>
              <p:nvPr/>
            </p:nvSpPr>
            <p:spPr bwMode="auto">
              <a:xfrm>
                <a:off x="16927957" y="18035528"/>
                <a:ext cx="1373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3600" b="1">
                    <a:latin typeface="Calibri" charset="0"/>
                    <a:cs typeface="Arial" charset="0"/>
                  </a:rPr>
                  <a:t>S</a:t>
                </a:r>
                <a:r>
                  <a:rPr lang="fr-FR" sz="3600" b="1" baseline="30000">
                    <a:latin typeface="Calibri" charset="0"/>
                    <a:cs typeface="Arial" charset="0"/>
                  </a:rPr>
                  <a:t>1</a:t>
                </a:r>
              </a:p>
            </p:txBody>
          </p:sp>
        </p:grpSp>
        <p:cxnSp>
          <p:nvCxnSpPr>
            <p:cNvPr id="22" name="Connecteur droit avec flèche 21"/>
            <p:cNvCxnSpPr/>
            <p:nvPr/>
          </p:nvCxnSpPr>
          <p:spPr bwMode="auto">
            <a:xfrm rot="16200000" flipH="1">
              <a:off x="2936112" y="2702687"/>
              <a:ext cx="2543114" cy="155733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3" name="Connecteur droit avec flèche 22"/>
            <p:cNvCxnSpPr/>
            <p:nvPr/>
          </p:nvCxnSpPr>
          <p:spPr bwMode="auto">
            <a:xfrm rot="10800000" flipV="1">
              <a:off x="1828800" y="4800536"/>
              <a:ext cx="3124200" cy="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24" name="Connecteur droit avec flèche 23"/>
            <p:cNvCxnSpPr/>
            <p:nvPr/>
          </p:nvCxnSpPr>
          <p:spPr bwMode="auto">
            <a:xfrm rot="10800000" flipV="1">
              <a:off x="1828800" y="2133600"/>
              <a:ext cx="4800600" cy="2590738"/>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grpSp>
      <p:sp>
        <p:nvSpPr>
          <p:cNvPr id="29" name="ZoneTexte 23"/>
          <p:cNvSpPr txBox="1">
            <a:spLocks noChangeArrowheads="1"/>
          </p:cNvSpPr>
          <p:nvPr/>
        </p:nvSpPr>
        <p:spPr bwMode="auto">
          <a:xfrm>
            <a:off x="876300" y="1253874"/>
            <a:ext cx="2455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dirty="0"/>
              <a:t>Réflexivité individuelle</a:t>
            </a:r>
          </a:p>
        </p:txBody>
      </p:sp>
      <p:sp>
        <p:nvSpPr>
          <p:cNvPr id="30" name="ZoneTexte 24"/>
          <p:cNvSpPr txBox="1">
            <a:spLocks noChangeArrowheads="1"/>
          </p:cNvSpPr>
          <p:nvPr/>
        </p:nvSpPr>
        <p:spPr bwMode="auto">
          <a:xfrm>
            <a:off x="4381500" y="5978274"/>
            <a:ext cx="2571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dirty="0"/>
              <a:t>Cadres de socialisation</a:t>
            </a:r>
          </a:p>
        </p:txBody>
      </p:sp>
      <p:sp>
        <p:nvSpPr>
          <p:cNvPr id="31" name="ZoneTexte 25"/>
          <p:cNvSpPr txBox="1">
            <a:spLocks noChangeArrowheads="1"/>
          </p:cNvSpPr>
          <p:nvPr/>
        </p:nvSpPr>
        <p:spPr bwMode="auto">
          <a:xfrm>
            <a:off x="876300" y="5978274"/>
            <a:ext cx="203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Réflexivité sociale</a:t>
            </a:r>
          </a:p>
        </p:txBody>
      </p:sp>
      <p:sp>
        <p:nvSpPr>
          <p:cNvPr id="32" name="ZoneTexte 26"/>
          <p:cNvSpPr txBox="1">
            <a:spLocks noChangeArrowheads="1"/>
          </p:cNvSpPr>
          <p:nvPr/>
        </p:nvSpPr>
        <p:spPr bwMode="auto">
          <a:xfrm>
            <a:off x="5367338" y="1253874"/>
            <a:ext cx="1223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Habitudes</a:t>
            </a:r>
          </a:p>
        </p:txBody>
      </p:sp>
      <p:sp>
        <p:nvSpPr>
          <p:cNvPr id="33" name="ZoneTexte 32"/>
          <p:cNvSpPr txBox="1"/>
          <p:nvPr/>
        </p:nvSpPr>
        <p:spPr>
          <a:xfrm>
            <a:off x="0" y="0"/>
            <a:ext cx="2653441" cy="307777"/>
          </a:xfrm>
          <a:prstGeom prst="rect">
            <a:avLst/>
          </a:prstGeom>
          <a:noFill/>
        </p:spPr>
        <p:txBody>
          <a:bodyPr wrap="square" rtlCol="0">
            <a:spAutoFit/>
          </a:bodyPr>
          <a:lstStyle/>
          <a:p>
            <a:r>
              <a:rPr lang="fr-FR" sz="1400" b="1" dirty="0">
                <a:solidFill>
                  <a:srgbClr val="BFBFBF"/>
                </a:solidFill>
              </a:rPr>
              <a:t>2</a:t>
            </a:r>
            <a:r>
              <a:rPr lang="fr-FR" sz="1400" b="1" dirty="0" smtClean="0">
                <a:solidFill>
                  <a:srgbClr val="BFBFBF"/>
                </a:solidFill>
              </a:rPr>
              <a:t>. Constats</a:t>
            </a:r>
            <a:endParaRPr lang="fr-FR" sz="1400" b="1" dirty="0">
              <a:solidFill>
                <a:srgbClr val="BFBFBF"/>
              </a:solidFill>
            </a:endParaRPr>
          </a:p>
        </p:txBody>
      </p:sp>
    </p:spTree>
    <p:extLst>
      <p:ext uri="{BB962C8B-B14F-4D97-AF65-F5344CB8AC3E}">
        <p14:creationId xmlns:p14="http://schemas.microsoft.com/office/powerpoint/2010/main" val="3105862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3"/>
          </p:nvPr>
        </p:nvSpPr>
        <p:spPr/>
        <p:txBody>
          <a:bodyPr/>
          <a:lstStyle/>
          <a:p>
            <a:pPr>
              <a:defRPr/>
            </a:pPr>
            <a:r>
              <a:rPr lang="fr-CH" smtClean="0"/>
              <a:t>Conférence Chicoutimi</a:t>
            </a:r>
            <a:endParaRPr lang="fr-CH"/>
          </a:p>
        </p:txBody>
      </p:sp>
      <p:sp>
        <p:nvSpPr>
          <p:cNvPr id="4" name="Espace réservé du numéro de diapositive 3"/>
          <p:cNvSpPr>
            <a:spLocks noGrp="1"/>
          </p:cNvSpPr>
          <p:nvPr>
            <p:ph type="sldNum" sz="quarter" idx="4"/>
          </p:nvPr>
        </p:nvSpPr>
        <p:spPr/>
        <p:txBody>
          <a:bodyPr/>
          <a:lstStyle/>
          <a:p>
            <a:pPr>
              <a:defRPr/>
            </a:pPr>
            <a:fld id="{1BB3C07E-AFE6-BF43-B3A4-F5BBCDF9C52D}" type="slidenum">
              <a:rPr lang="fr-CH" smtClean="0"/>
              <a:pPr>
                <a:defRPr/>
              </a:pPr>
              <a:t>9</a:t>
            </a:fld>
            <a:endParaRPr lang="fr-CH"/>
          </a:p>
        </p:txBody>
      </p:sp>
      <p:sp>
        <p:nvSpPr>
          <p:cNvPr id="5" name="Espace réservé du texte 4"/>
          <p:cNvSpPr>
            <a:spLocks noGrp="1"/>
          </p:cNvSpPr>
          <p:nvPr>
            <p:ph type="body" sz="quarter" idx="10"/>
          </p:nvPr>
        </p:nvSpPr>
        <p:spPr/>
        <p:txBody>
          <a:bodyPr/>
          <a:lstStyle/>
          <a:p>
            <a:r>
              <a:rPr lang="fr-CH" b="0" dirty="0">
                <a:solidFill>
                  <a:srgbClr val="3B62AF"/>
                </a:solidFill>
                <a:latin typeface="Arial" charset="0"/>
              </a:rPr>
              <a:t>Piste 2 : les formes autoévaluatives de Jorro</a:t>
            </a:r>
          </a:p>
          <a:p>
            <a:pPr marL="0" indent="0">
              <a:lnSpc>
                <a:spcPct val="95000"/>
              </a:lnSpc>
              <a:spcBef>
                <a:spcPct val="0"/>
              </a:spcBef>
            </a:pPr>
            <a:endParaRPr lang="fr-CH" sz="2400" dirty="0" smtClean="0">
              <a:solidFill>
                <a:srgbClr val="444444"/>
              </a:solidFill>
              <a:latin typeface="Arial" charset="0"/>
            </a:endParaRPr>
          </a:p>
          <a:p>
            <a:pPr>
              <a:lnSpc>
                <a:spcPct val="95000"/>
              </a:lnSpc>
              <a:spcBef>
                <a:spcPct val="0"/>
              </a:spcBef>
              <a:buFont typeface="Arial"/>
              <a:buChar char="•"/>
            </a:pPr>
            <a:r>
              <a:rPr lang="fr-CH" sz="2400" b="0" dirty="0" smtClean="0">
                <a:solidFill>
                  <a:srgbClr val="444444"/>
                </a:solidFill>
                <a:latin typeface="Arial" charset="0"/>
              </a:rPr>
              <a:t>Déni</a:t>
            </a:r>
            <a:endParaRPr lang="fr-CH" sz="2400" b="0" dirty="0" smtClean="0"/>
          </a:p>
          <a:p>
            <a:pPr>
              <a:lnSpc>
                <a:spcPct val="95000"/>
              </a:lnSpc>
              <a:spcBef>
                <a:spcPct val="0"/>
              </a:spcBef>
              <a:buFont typeface="Arial"/>
              <a:buChar char="•"/>
            </a:pPr>
            <a:r>
              <a:rPr lang="fr-CH" sz="2400" b="0" dirty="0" smtClean="0">
                <a:solidFill>
                  <a:srgbClr val="444444"/>
                </a:solidFill>
                <a:latin typeface="Arial" charset="0"/>
              </a:rPr>
              <a:t>Réthorique abstraite</a:t>
            </a:r>
            <a:endParaRPr lang="fr-CH" sz="2400" b="0" dirty="0" smtClean="0"/>
          </a:p>
          <a:p>
            <a:pPr>
              <a:lnSpc>
                <a:spcPct val="95000"/>
              </a:lnSpc>
              <a:spcBef>
                <a:spcPct val="0"/>
              </a:spcBef>
              <a:buFont typeface="Arial"/>
              <a:buChar char="•"/>
            </a:pPr>
            <a:endParaRPr lang="fr-CH" sz="2400" b="0" dirty="0" smtClean="0">
              <a:solidFill>
                <a:srgbClr val="444444"/>
              </a:solidFill>
              <a:latin typeface="Arial" charset="0"/>
            </a:endParaRPr>
          </a:p>
          <a:p>
            <a:pPr>
              <a:lnSpc>
                <a:spcPct val="95000"/>
              </a:lnSpc>
              <a:spcBef>
                <a:spcPct val="0"/>
              </a:spcBef>
              <a:buFont typeface="Arial"/>
              <a:buChar char="•"/>
            </a:pPr>
            <a:r>
              <a:rPr lang="fr-CH" sz="2400" b="0" dirty="0" smtClean="0">
                <a:solidFill>
                  <a:srgbClr val="444444"/>
                </a:solidFill>
                <a:latin typeface="Arial" charset="0"/>
              </a:rPr>
              <a:t>L</a:t>
            </a:r>
            <a:r>
              <a:rPr lang="fr-CH" altLang="ja-JP" sz="2400" b="0" dirty="0" smtClean="0">
                <a:solidFill>
                  <a:srgbClr val="444444"/>
                </a:solidFill>
                <a:latin typeface="Arial" charset="0"/>
              </a:rPr>
              <a:t>’</a:t>
            </a:r>
            <a:r>
              <a:rPr lang="fr-CH" sz="2400" b="0" dirty="0" smtClean="0">
                <a:solidFill>
                  <a:srgbClr val="444444"/>
                </a:solidFill>
                <a:latin typeface="Arial" charset="0"/>
              </a:rPr>
              <a:t>autoévaluation et la tentation de l'idéal-type</a:t>
            </a:r>
            <a:endParaRPr lang="fr-CH" sz="2400" b="0" dirty="0" smtClean="0"/>
          </a:p>
          <a:p>
            <a:pPr>
              <a:lnSpc>
                <a:spcPct val="95000"/>
              </a:lnSpc>
              <a:spcBef>
                <a:spcPct val="0"/>
              </a:spcBef>
              <a:buFont typeface="Arial"/>
              <a:buChar char="•"/>
            </a:pPr>
            <a:r>
              <a:rPr lang="fr-CH" sz="2400" b="0" dirty="0" smtClean="0">
                <a:solidFill>
                  <a:srgbClr val="444444"/>
                </a:solidFill>
                <a:latin typeface="Arial" charset="0"/>
              </a:rPr>
              <a:t>L'autoévaluation troublée par l'image de soi</a:t>
            </a:r>
            <a:endParaRPr lang="fr-CH" sz="2400" b="0" dirty="0" smtClean="0"/>
          </a:p>
          <a:p>
            <a:pPr>
              <a:lnSpc>
                <a:spcPct val="95000"/>
              </a:lnSpc>
              <a:spcBef>
                <a:spcPct val="0"/>
              </a:spcBef>
              <a:buFont typeface="Arial"/>
              <a:buChar char="•"/>
            </a:pPr>
            <a:r>
              <a:rPr lang="fr-CH" sz="2400" b="0" dirty="0" smtClean="0">
                <a:solidFill>
                  <a:srgbClr val="444444"/>
                </a:solidFill>
                <a:latin typeface="Arial" charset="0"/>
              </a:rPr>
              <a:t>L'autoévaluation assujettie aux transactions sociales</a:t>
            </a:r>
            <a:endParaRPr lang="fr-CH" sz="2400" b="0" dirty="0" smtClean="0"/>
          </a:p>
          <a:p>
            <a:pPr>
              <a:lnSpc>
                <a:spcPct val="95000"/>
              </a:lnSpc>
              <a:spcBef>
                <a:spcPct val="0"/>
              </a:spcBef>
              <a:buFont typeface="Arial"/>
              <a:buChar char="•"/>
            </a:pPr>
            <a:r>
              <a:rPr lang="fr-CH" sz="2400" b="0" dirty="0" smtClean="0">
                <a:solidFill>
                  <a:srgbClr val="444444"/>
                </a:solidFill>
                <a:latin typeface="Arial" charset="0"/>
              </a:rPr>
              <a:t>L’autoévaluation annexée à la pensée narrative</a:t>
            </a:r>
          </a:p>
        </p:txBody>
      </p:sp>
      <p:sp>
        <p:nvSpPr>
          <p:cNvPr id="6" name="ZoneTexte 5"/>
          <p:cNvSpPr txBox="1"/>
          <p:nvPr/>
        </p:nvSpPr>
        <p:spPr>
          <a:xfrm>
            <a:off x="7596336" y="1628800"/>
            <a:ext cx="1378496" cy="4579717"/>
          </a:xfrm>
          <a:prstGeom prst="rect">
            <a:avLst/>
          </a:prstGeom>
          <a:noFill/>
        </p:spPr>
        <p:txBody>
          <a:bodyPr wrap="square" rtlCol="0">
            <a:spAutoFit/>
          </a:bodyPr>
          <a:lstStyle/>
          <a:p>
            <a:pPr>
              <a:lnSpc>
                <a:spcPct val="95000"/>
              </a:lnSpc>
              <a:spcBef>
                <a:spcPct val="0"/>
              </a:spcBef>
            </a:pPr>
            <a:r>
              <a:rPr lang="fr-CH" b="1" dirty="0" smtClean="0">
                <a:solidFill>
                  <a:srgbClr val="444444"/>
                </a:solidFill>
                <a:latin typeface="Arial" charset="0"/>
              </a:rPr>
              <a:t>Constat 1 : peu de traces</a:t>
            </a:r>
            <a:endParaRPr lang="fr-CH" b="1" dirty="0" smtClean="0"/>
          </a:p>
          <a:p>
            <a:pPr>
              <a:lnSpc>
                <a:spcPct val="95000"/>
              </a:lnSpc>
              <a:spcBef>
                <a:spcPct val="0"/>
              </a:spcBef>
            </a:pPr>
            <a:r>
              <a:rPr lang="fr-CH" b="1" dirty="0" smtClean="0">
                <a:solidFill>
                  <a:srgbClr val="444444"/>
                </a:solidFill>
                <a:latin typeface="Arial" charset="0"/>
              </a:rPr>
              <a:t> </a:t>
            </a:r>
          </a:p>
          <a:p>
            <a:pPr>
              <a:lnSpc>
                <a:spcPct val="95000"/>
              </a:lnSpc>
              <a:spcBef>
                <a:spcPct val="0"/>
              </a:spcBef>
            </a:pPr>
            <a:endParaRPr lang="fr-CH" b="1" dirty="0" smtClean="0"/>
          </a:p>
          <a:p>
            <a:pPr>
              <a:lnSpc>
                <a:spcPct val="95000"/>
              </a:lnSpc>
              <a:spcBef>
                <a:spcPct val="0"/>
              </a:spcBef>
            </a:pPr>
            <a:endParaRPr lang="fr-CH" b="1" dirty="0" smtClean="0"/>
          </a:p>
          <a:p>
            <a:pPr>
              <a:lnSpc>
                <a:spcPct val="95000"/>
              </a:lnSpc>
              <a:spcBef>
                <a:spcPct val="0"/>
              </a:spcBef>
            </a:pPr>
            <a:r>
              <a:rPr lang="fr-CH" b="1" dirty="0" smtClean="0">
                <a:solidFill>
                  <a:srgbClr val="444444"/>
                </a:solidFill>
                <a:latin typeface="Arial" charset="0"/>
              </a:rPr>
              <a:t>Constat 2 : traces déjà connues</a:t>
            </a:r>
            <a:endParaRPr lang="fr-CH" b="1" dirty="0" smtClean="0"/>
          </a:p>
          <a:p>
            <a:pPr>
              <a:lnSpc>
                <a:spcPct val="95000"/>
              </a:lnSpc>
              <a:spcBef>
                <a:spcPct val="0"/>
              </a:spcBef>
            </a:pPr>
            <a:r>
              <a:rPr lang="fr-CH" b="1" dirty="0" smtClean="0">
                <a:solidFill>
                  <a:srgbClr val="444444"/>
                </a:solidFill>
                <a:latin typeface="Arial" charset="0"/>
              </a:rPr>
              <a:t> </a:t>
            </a:r>
          </a:p>
          <a:p>
            <a:pPr>
              <a:lnSpc>
                <a:spcPct val="95000"/>
              </a:lnSpc>
              <a:spcBef>
                <a:spcPct val="0"/>
              </a:spcBef>
            </a:pPr>
            <a:endParaRPr lang="fr-CH" b="1" dirty="0" smtClean="0">
              <a:solidFill>
                <a:srgbClr val="444444"/>
              </a:solidFill>
              <a:latin typeface="Arial" charset="0"/>
            </a:endParaRPr>
          </a:p>
          <a:p>
            <a:pPr>
              <a:lnSpc>
                <a:spcPct val="95000"/>
              </a:lnSpc>
              <a:spcBef>
                <a:spcPct val="0"/>
              </a:spcBef>
            </a:pPr>
            <a:endParaRPr lang="fr-CH" b="1" dirty="0" smtClean="0"/>
          </a:p>
          <a:p>
            <a:pPr>
              <a:lnSpc>
                <a:spcPct val="95000"/>
              </a:lnSpc>
              <a:spcBef>
                <a:spcPct val="0"/>
              </a:spcBef>
            </a:pPr>
            <a:r>
              <a:rPr lang="fr-CH" b="1" dirty="0" smtClean="0">
                <a:solidFill>
                  <a:srgbClr val="444444"/>
                </a:solidFill>
                <a:latin typeface="Arial" charset="0"/>
              </a:rPr>
              <a:t>Constat 3 : traces plus miroir que reflet</a:t>
            </a:r>
          </a:p>
          <a:p>
            <a:endParaRPr lang="fr-CH" dirty="0"/>
          </a:p>
        </p:txBody>
      </p:sp>
      <p:sp>
        <p:nvSpPr>
          <p:cNvPr id="7" name="Espace réservé de la date 6"/>
          <p:cNvSpPr>
            <a:spLocks noGrp="1"/>
          </p:cNvSpPr>
          <p:nvPr>
            <p:ph type="dt" sz="half" idx="2"/>
          </p:nvPr>
        </p:nvSpPr>
        <p:spPr/>
        <p:txBody>
          <a:bodyPr/>
          <a:lstStyle/>
          <a:p>
            <a:pPr>
              <a:defRPr/>
            </a:pPr>
            <a:r>
              <a:rPr lang="fr-CH" smtClean="0"/>
              <a:t>6 février 2012</a:t>
            </a:r>
            <a:endParaRPr lang="fr-CH"/>
          </a:p>
        </p:txBody>
      </p:sp>
      <p:sp>
        <p:nvSpPr>
          <p:cNvPr id="8" name="ZoneTexte 7"/>
          <p:cNvSpPr txBox="1"/>
          <p:nvPr/>
        </p:nvSpPr>
        <p:spPr>
          <a:xfrm>
            <a:off x="0" y="0"/>
            <a:ext cx="2653441" cy="307777"/>
          </a:xfrm>
          <a:prstGeom prst="rect">
            <a:avLst/>
          </a:prstGeom>
          <a:noFill/>
        </p:spPr>
        <p:txBody>
          <a:bodyPr wrap="square" rtlCol="0">
            <a:spAutoFit/>
          </a:bodyPr>
          <a:lstStyle/>
          <a:p>
            <a:r>
              <a:rPr lang="fr-FR" sz="1400" b="1" dirty="0">
                <a:solidFill>
                  <a:srgbClr val="BFBFBF"/>
                </a:solidFill>
              </a:rPr>
              <a:t>2</a:t>
            </a:r>
            <a:r>
              <a:rPr lang="fr-FR" sz="1400" b="1" dirty="0" smtClean="0">
                <a:solidFill>
                  <a:srgbClr val="BFBFBF"/>
                </a:solidFill>
              </a:rPr>
              <a:t>. Constats</a:t>
            </a:r>
            <a:endParaRPr lang="fr-FR" sz="1400" b="1" dirty="0">
              <a:solidFill>
                <a:srgbClr val="BFBFBF"/>
              </a:solidFill>
            </a:endParaRPr>
          </a:p>
        </p:txBody>
      </p:sp>
    </p:spTree>
    <p:extLst>
      <p:ext uri="{BB962C8B-B14F-4D97-AF65-F5344CB8AC3E}">
        <p14:creationId xmlns:p14="http://schemas.microsoft.com/office/powerpoint/2010/main" val="32209772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linds(horizontal)">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blinds(horizontal)">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blinds(horizontal)">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blinds(horizontal)">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HEP présentation général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HEP présentation générale.potx</Template>
  <TotalTime>4632</TotalTime>
  <Words>2266</Words>
  <Application>Microsoft Macintosh PowerPoint</Application>
  <PresentationFormat>Présentation à l'écran (4:3)</PresentationFormat>
  <Paragraphs>596</Paragraphs>
  <Slides>43</Slides>
  <Notes>16</Notes>
  <HiddenSlides>0</HiddenSlides>
  <MMClips>1</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43</vt:i4>
      </vt:variant>
    </vt:vector>
  </HeadingPairs>
  <TitlesOfParts>
    <vt:vector size="45" baseType="lpstr">
      <vt:lpstr>HEP présentation générale</vt:lpstr>
      <vt:lpstr>Feuille de calcul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Merci de votre attention ! </vt:lpstr>
      <vt:lpstr>Présentation PowerPoint</vt:lpstr>
      <vt:lpstr>Présentation PowerPoint</vt:lpstr>
      <vt:lpstr>Présentation PowerPoint</vt:lpstr>
      <vt:lpstr>Présentation PowerPoint</vt:lpstr>
      <vt:lpstr>Présentation PowerPoint</vt:lpstr>
      <vt:lpstr>Posture du mentor et type d’entretien (adapté depuis : Gervais, 1995 ; Niggli, 2005)</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Caroline Bruegger</dc:creator>
  <cp:lastModifiedBy>Christophe Gremion</cp:lastModifiedBy>
  <cp:revision>116</cp:revision>
  <cp:lastPrinted>2012-02-02T10:21:14Z</cp:lastPrinted>
  <dcterms:created xsi:type="dcterms:W3CDTF">2010-11-04T15:42:06Z</dcterms:created>
  <dcterms:modified xsi:type="dcterms:W3CDTF">2012-02-03T09:30:59Z</dcterms:modified>
</cp:coreProperties>
</file>